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865" r:id="rId3"/>
    <p:sldId id="866" r:id="rId4"/>
    <p:sldId id="868" r:id="rId5"/>
    <p:sldId id="870" r:id="rId6"/>
    <p:sldId id="869" r:id="rId7"/>
    <p:sldId id="885" r:id="rId8"/>
    <p:sldId id="872" r:id="rId9"/>
    <p:sldId id="874" r:id="rId10"/>
    <p:sldId id="875" r:id="rId11"/>
    <p:sldId id="876" r:id="rId12"/>
    <p:sldId id="877" r:id="rId13"/>
    <p:sldId id="878" r:id="rId14"/>
    <p:sldId id="881" r:id="rId15"/>
    <p:sldId id="882" r:id="rId16"/>
    <p:sldId id="884" r:id="rId17"/>
    <p:sldId id="883" r:id="rId18"/>
    <p:sldId id="8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64"/>
    <p:restoredTop sz="85464"/>
  </p:normalViewPr>
  <p:slideViewPr>
    <p:cSldViewPr snapToGrid="0">
      <p:cViewPr varScale="1">
        <p:scale>
          <a:sx n="132" d="100"/>
          <a:sy n="132" d="100"/>
        </p:scale>
        <p:origin x="160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95" d="100"/>
        <a:sy n="19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7784E-61BE-2049-ABB4-9303642A2E57}" type="datetimeFigureOut">
              <a:rPr lang="en-US" smtClean="0"/>
              <a:t>8/17/23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7F9E2-A5B0-D14C-97E1-25A2DA70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1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0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49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</a:rPr>
              <a:t>Adapted from “25 Great Moments in Robotics History” on </a:t>
            </a:r>
            <a:r>
              <a:rPr lang="en-US" sz="1800" i="1" dirty="0">
                <a:effectLst/>
                <a:latin typeface="Calibri" panose="020F0502020204030204" pitchFamily="34" charset="0"/>
              </a:rPr>
              <a:t>The Mr. </a:t>
            </a:r>
            <a:r>
              <a:rPr lang="en-US" sz="1800" i="1" dirty="0" err="1">
                <a:effectLst/>
                <a:latin typeface="Calibri" panose="020F0502020204030204" pitchFamily="34" charset="0"/>
              </a:rPr>
              <a:t>Beng</a:t>
            </a:r>
            <a:r>
              <a:rPr lang="en-US" sz="1800" i="1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</a:rPr>
              <a:t>Blog </a:t>
            </a:r>
            <a:endParaRPr lang="en-US" dirty="0">
              <a:effectLst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32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02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4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86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58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86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1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Healthcare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Aging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population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Labor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shortage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Agile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manufacturing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Space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exploration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6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Healthcare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Aging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population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Labor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shortage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Agile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manufacturing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Space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exploration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5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Healthcare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Aging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population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Labor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shortage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Agile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manufacturing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Logistics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Space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exploration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3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93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00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69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2FAC4-21CF-B948-AE46-1C70C7F65DC7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F0B27-53FD-254A-9F97-664D7B2390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1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8D20-9978-DFEA-BE03-231413BDB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489F9-14E1-17E0-9F03-E70E7BCE1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8FE9C-F62F-7597-92FA-0E5BD8B8A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E757-6BB5-6741-AFFE-D15CC7CED38C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EFC46-601C-DE00-3DBA-9A561A7F1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B2EB5-F269-F7E8-FEB3-3827C5E1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408947" cy="365125"/>
          </a:xfrm>
        </p:spPr>
        <p:txBody>
          <a:bodyPr/>
          <a:lstStyle>
            <a:lvl1pPr>
              <a:defRPr sz="2000">
                <a:latin typeface="Heiti TC Medium" pitchFamily="2" charset="-128"/>
                <a:ea typeface="Heiti TC Medium" pitchFamily="2" charset="-128"/>
              </a:defRPr>
            </a:lvl1pPr>
          </a:lstStyle>
          <a:p>
            <a:fld id="{63136154-724E-5C41-AC8F-32BD833B9F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2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0E7C-D340-C1B2-B81D-EB003757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6F877-F837-39D3-9D32-925B0C1EB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49936-CFDF-B926-9773-66CE924D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B795-3C21-CB40-8DB9-3D4F83E330EC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59640-347A-6BCD-8E45-EAA58337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74D65-92DE-E31C-D41B-FBE927F8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24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8BEED-3BBB-3F87-730F-4D4965074D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D8714-21F7-9E9E-98CD-717F42A8A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9C1E2-B5D1-75CB-C209-C1B527ED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7045-4ADD-9240-87EC-2F7E815A3DED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154BC-5F68-8C6F-C876-7C884ED4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F7C04-7670-62F8-4D3A-0013DA63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4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BE78-6930-05E4-18D3-03D53DF5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D3840-B61C-DBD9-CB83-918480FBD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06CA5-C6DD-EC4C-F6F1-11095679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757C-E1D7-CA44-B857-D7B0A1F29A17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A08B2-70EB-A40A-B1C8-D0BDBAE0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E4F5B-FA7F-5041-6FCF-0CBD860D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9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6E2AD-A7FE-1FC7-4BC1-AF922BA7E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35543-98F9-6D98-5616-291026905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DA26E-4119-B87C-7632-90DD3C00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6224-B82B-7542-A60B-07DA058406C4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7A87C-FFD8-194E-D077-A4B5EC2E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C5AED-C7EE-2D6B-3728-07AAFC8A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6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8971-46B5-2701-FFB6-D788E04A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3CE68-7706-9A26-F280-AE24F99AC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50444-BFDB-5C17-96CB-AC4B49197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DC76A-5FDF-FBA5-7FE0-8134B02C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78FC8-65B1-EB4F-B612-0BAFC26F2208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45747-8002-95D8-63C6-2589A725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C154D-734F-17AF-7CC9-6A1271BB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27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67E7-E486-8108-3099-1DAB571E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098A5-92FF-2B0E-F578-0D3CCFD47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92F3AD-C83D-3B26-3225-0442BD3AC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DF905-99CE-5220-BAFC-9EDD0E06C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C05E29-82AA-AF9C-AC1A-EDBCF5DEF7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3BA7DB-70C3-727B-ECEE-84EA543A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BADA9-47C9-1F43-9B49-494BE4650790}" type="datetime1">
              <a:rPr lang="en-US" smtClean="0"/>
              <a:t>8/17/23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B8005-F813-8780-A7B2-C7A192E50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CC471-7536-4B61-8941-FFC716DE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7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D2C3-3484-1A92-A70F-A389739A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8F6801-7B45-744A-5D62-1D8A68FC0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14D3-F27D-DE41-8D6A-128F73CB9C01}" type="datetime1">
              <a:rPr lang="en-US" smtClean="0"/>
              <a:t>8/17/23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790CF-E21E-5DDB-8849-CC4B9F05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DD039-D565-FB59-FCA8-003303A6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2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1790F-6AB3-B196-870E-63573F05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8EDC7-0DB2-FA4A-8140-49F79C085488}" type="datetime1">
              <a:rPr lang="en-US" smtClean="0"/>
              <a:t>8/17/23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A80F8-D2F1-C7E1-6F79-7FC01836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EBADF-DB6E-2E8A-3552-9B6EA321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C2C5-85B8-9EC4-79F5-9A196328E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C6C70-DB6B-8579-26FD-EEBA4791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76348-3595-7663-9E27-69200D02F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5D479-2A7F-9E50-29C7-AB1B3050E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C6F13-4C69-F243-B9DA-9B8B70937217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4F927-3D23-110D-86D0-1ED792239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283DD-8F2D-0527-CD00-059D18E4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45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8FDE-F3D6-83F9-EA5C-1C5D4BD5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A607E2-55A2-366F-B913-3D8BEA0F7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9F566-205D-B1FF-2F6C-7D17EF50E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FDC30-4ECF-DF51-4AE4-311FF15C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7CAF-ABEC-0B4B-B3CC-37AD6EC96BCC}" type="datetime1">
              <a:rPr lang="en-US" smtClean="0"/>
              <a:t>8/17/23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55DD4-D333-D82D-D71E-753DF3E9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9D79C7-4708-B51B-8223-C206AE18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3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E8D0B-E910-E0A5-2865-02C1C6BE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4BB2-0A48-1A5D-79C3-4799A9A92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2DE1B-0EBD-45A6-A037-86C33E4FE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E348F-C15B-BC4F-A13B-93590A4FBDAB}" type="datetime1">
              <a:rPr lang="en-US" smtClean="0"/>
              <a:t>8/17/23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A284-AD6A-339A-3951-F68122FC4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FCCB-99AF-1FE4-EB2A-A33849795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36154-724E-5C41-AC8F-32BD833B9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4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su-iris.github.io/research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hyperlink" Target="https://asu-iris.github.io/join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anxinjin.github.io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jpe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gif"/><Relationship Id="rId4" Type="http://schemas.openxmlformats.org/officeDocument/2006/relationships/image" Target="../media/image8.jpeg"/><Relationship Id="rId9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mghimire@asu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ivyaprakas@gmail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read/zrxmggrfmhv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ired.com/story/what-is-a-robot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061EEA-4842-1D49-9451-66C741C5AE35}"/>
              </a:ext>
            </a:extLst>
          </p:cNvPr>
          <p:cNvSpPr txBox="1"/>
          <p:nvPr/>
        </p:nvSpPr>
        <p:spPr>
          <a:xfrm>
            <a:off x="0" y="1517054"/>
            <a:ext cx="12192000" cy="145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zh-CN" sz="4400" b="1" spc="-150" dirty="0"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Welcome to MAE 547</a:t>
            </a:r>
          </a:p>
          <a:p>
            <a:pPr algn="ctr">
              <a:lnSpc>
                <a:spcPts val="5400"/>
              </a:lnSpc>
            </a:pPr>
            <a:r>
              <a:rPr lang="en-US" altLang="zh-CN" sz="4400" b="1" spc="-150" dirty="0"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Modeling and Control of Robots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D85CF-0BEB-3C4F-925B-0E06A1973F0A}"/>
              </a:ext>
            </a:extLst>
          </p:cNvPr>
          <p:cNvSpPr txBox="1"/>
          <p:nvPr/>
        </p:nvSpPr>
        <p:spPr>
          <a:xfrm>
            <a:off x="0" y="3542014"/>
            <a:ext cx="1219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Wanxin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cs typeface="Tahom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Jin</a:t>
            </a:r>
          </a:p>
          <a:p>
            <a:pPr algn="ctr">
              <a:spcBef>
                <a:spcPts val="600"/>
              </a:spcBef>
            </a:pP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Mechanical and Aerospace Engineering</a:t>
            </a:r>
          </a:p>
          <a:p>
            <a:pPr algn="ctr">
              <a:spcBef>
                <a:spcPts val="600"/>
              </a:spcBef>
            </a:pP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Fall</a:t>
            </a:r>
            <a:r>
              <a:rPr lang="zh-CN" altLang="en-US" sz="280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2023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FCF73-3DE5-1A46-B43E-BF54BC7C0E23}"/>
              </a:ext>
            </a:extLst>
          </p:cNvPr>
          <p:cNvSpPr txBox="1"/>
          <p:nvPr/>
        </p:nvSpPr>
        <p:spPr>
          <a:xfrm>
            <a:off x="5063319" y="32345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logo of a university&#10;&#10;Description automatically generated">
            <a:extLst>
              <a:ext uri="{FF2B5EF4-FFF2-40B4-BE49-F238E27FC236}">
                <a16:creationId xmlns:a16="http://schemas.microsoft.com/office/drawing/2014/main" id="{DFA6A9D7-DF28-7FEC-E929-D022D2861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39" y="5445523"/>
            <a:ext cx="4021817" cy="1114560"/>
          </a:xfrm>
          <a:prstGeom prst="rect">
            <a:avLst/>
          </a:prstGeom>
        </p:spPr>
      </p:pic>
      <p:pic>
        <p:nvPicPr>
          <p:cNvPr id="12" name="Picture 11" descr="A yellow letter and pink text&#10;&#10;Description automatically generated">
            <a:extLst>
              <a:ext uri="{FF2B5EF4-FFF2-40B4-BE49-F238E27FC236}">
                <a16:creationId xmlns:a16="http://schemas.microsoft.com/office/drawing/2014/main" id="{DE2DEFB6-D6CF-4F68-0B05-647B8E7DD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146" y="5340946"/>
            <a:ext cx="3928082" cy="10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Robotics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vs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Artificial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Intelligence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9C122-797C-CD0B-942C-B57FADB1D58C}"/>
              </a:ext>
            </a:extLst>
          </p:cNvPr>
          <p:cNvSpPr txBox="1"/>
          <p:nvPr/>
        </p:nvSpPr>
        <p:spPr>
          <a:xfrm>
            <a:off x="1559293" y="1476712"/>
            <a:ext cx="661255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Helvetica" pitchFamily="2" charset="0"/>
              </a:rPr>
              <a:t>Robots</a:t>
            </a:r>
            <a:r>
              <a:rPr lang="zh-CN" altLang="en-US" sz="2400" dirty="0"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effectLst/>
                <a:latin typeface="Helvetica" pitchFamily="2" charset="0"/>
              </a:rPr>
              <a:t>are</a:t>
            </a:r>
            <a:r>
              <a:rPr lang="zh-CN" altLang="en-US" sz="2400" dirty="0"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effectLst/>
                <a:latin typeface="Helvetica" pitchFamily="2" charset="0"/>
              </a:rPr>
              <a:t>usually</a:t>
            </a:r>
            <a:r>
              <a:rPr lang="zh-CN" altLang="en-US" sz="2400" dirty="0">
                <a:effectLst/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physically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embodied</a:t>
            </a:r>
            <a:endParaRPr lang="en-US" sz="2400" dirty="0">
              <a:effectLst/>
              <a:latin typeface="Helvetica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Artificial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Intelligence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usually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not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1026" name="Picture 2" descr="Boston Dynamics Robots Dance Better Than the Rest of Us | Cool Material">
            <a:extLst>
              <a:ext uri="{FF2B5EF4-FFF2-40B4-BE49-F238E27FC236}">
                <a16:creationId xmlns:a16="http://schemas.microsoft.com/office/drawing/2014/main" id="{777BFB4B-0A8A-0839-1808-529F8975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57" y="3029347"/>
            <a:ext cx="4804610" cy="288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ificial intelligence: Google's AlphaGo beats Go master Lee Se-dol - BBC  News">
            <a:extLst>
              <a:ext uri="{FF2B5EF4-FFF2-40B4-BE49-F238E27FC236}">
                <a16:creationId xmlns:a16="http://schemas.microsoft.com/office/drawing/2014/main" id="{4B99C3ED-1E5D-63A6-2B3C-1735519BA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430" y="3036935"/>
            <a:ext cx="5097940" cy="286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Anatomy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of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a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robotic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system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6B09D8-B915-0E85-B1B1-CCD482EFAFD7}"/>
              </a:ext>
            </a:extLst>
          </p:cNvPr>
          <p:cNvSpPr/>
          <p:nvPr/>
        </p:nvSpPr>
        <p:spPr>
          <a:xfrm>
            <a:off x="5190992" y="2136361"/>
            <a:ext cx="2454442" cy="80852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Actuators</a:t>
            </a:r>
            <a:endParaRPr lang="en-US" sz="36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Picture 2" descr="AI-driven robot learns how to rotate a cube with the dexterity of a human">
            <a:extLst>
              <a:ext uri="{FF2B5EF4-FFF2-40B4-BE49-F238E27FC236}">
                <a16:creationId xmlns:a16="http://schemas.microsoft.com/office/drawing/2014/main" id="{BD1780DB-EC9A-D798-C10B-243E70F19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826" y="1613743"/>
            <a:ext cx="2527463" cy="185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5C51B7-D088-8C45-ECC0-F7C7C7F9C4C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7645434" y="2540622"/>
            <a:ext cx="1072392" cy="0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03CF7E-F3D5-B951-1FA7-96608A8C74BF}"/>
              </a:ext>
            </a:extLst>
          </p:cNvPr>
          <p:cNvSpPr/>
          <p:nvPr/>
        </p:nvSpPr>
        <p:spPr>
          <a:xfrm>
            <a:off x="5190992" y="4126194"/>
            <a:ext cx="2454442" cy="80852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Sensors</a:t>
            </a:r>
            <a:endParaRPr lang="en-US" sz="360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92CDE77-90B9-4358-2B6C-924275E8F8F0}"/>
              </a:ext>
            </a:extLst>
          </p:cNvPr>
          <p:cNvCxnSpPr>
            <a:stCxn id="5" idx="2"/>
            <a:endCxn id="8" idx="3"/>
          </p:cNvCxnSpPr>
          <p:nvPr/>
        </p:nvCxnSpPr>
        <p:spPr>
          <a:xfrm rot="5400000">
            <a:off x="8282019" y="2830916"/>
            <a:ext cx="1062954" cy="2336124"/>
          </a:xfrm>
          <a:prstGeom prst="bentConnector2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4E26A4-EBD7-8EE7-A134-E5F6BDAEB555}"/>
              </a:ext>
            </a:extLst>
          </p:cNvPr>
          <p:cNvSpPr/>
          <p:nvPr/>
        </p:nvSpPr>
        <p:spPr>
          <a:xfrm>
            <a:off x="958319" y="3063240"/>
            <a:ext cx="2991020" cy="80852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Computation</a:t>
            </a:r>
            <a:endParaRPr lang="en-US" sz="3600" dirty="0">
              <a:solidFill>
                <a:schemeClr val="tx1"/>
              </a:solidFill>
              <a:latin typeface="Helvetica" pitchFamily="2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F830B09-18AC-30F8-C570-35316C11A4A1}"/>
              </a:ext>
            </a:extLst>
          </p:cNvPr>
          <p:cNvCxnSpPr>
            <a:stCxn id="8" idx="1"/>
            <a:endCxn id="14" idx="2"/>
          </p:cNvCxnSpPr>
          <p:nvPr/>
        </p:nvCxnSpPr>
        <p:spPr>
          <a:xfrm rot="10800000">
            <a:off x="2453830" y="3871763"/>
            <a:ext cx="2737163" cy="658693"/>
          </a:xfrm>
          <a:prstGeom prst="bentConnector2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B00D60E-8AEB-7C63-0B03-EE58C9BC5D5F}"/>
              </a:ext>
            </a:extLst>
          </p:cNvPr>
          <p:cNvCxnSpPr>
            <a:stCxn id="14" idx="0"/>
            <a:endCxn id="4" idx="1"/>
          </p:cNvCxnSpPr>
          <p:nvPr/>
        </p:nvCxnSpPr>
        <p:spPr>
          <a:xfrm rot="5400000" flipH="1" flipV="1">
            <a:off x="3561101" y="1433350"/>
            <a:ext cx="522618" cy="2737163"/>
          </a:xfrm>
          <a:prstGeom prst="bentConnector2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09C9B3-0A43-A140-F73F-F4028D706562}"/>
              </a:ext>
            </a:extLst>
          </p:cNvPr>
          <p:cNvSpPr txBox="1"/>
          <p:nvPr/>
        </p:nvSpPr>
        <p:spPr>
          <a:xfrm>
            <a:off x="4815612" y="5065847"/>
            <a:ext cx="377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effectLst/>
                <a:latin typeface="Helvetica" pitchFamily="2" charset="0"/>
              </a:rPr>
              <a:t>Inertial Measurement Unit</a:t>
            </a:r>
            <a:r>
              <a:rPr lang="en-US" altLang="zh-CN" sz="1800" b="0" dirty="0">
                <a:effectLst/>
                <a:latin typeface="Helvetica" pitchFamily="2" charset="0"/>
              </a:rPr>
              <a:t>s</a:t>
            </a:r>
            <a:r>
              <a:rPr lang="zh-CN" altLang="en-US" sz="1800" b="0" dirty="0">
                <a:effectLst/>
                <a:latin typeface="Helvetica" pitchFamily="2" charset="0"/>
              </a:rPr>
              <a:t> </a:t>
            </a:r>
            <a:r>
              <a:rPr lang="en-US" altLang="zh-CN" sz="1800" b="0" dirty="0">
                <a:effectLst/>
                <a:latin typeface="Helvetica" pitchFamily="2" charset="0"/>
              </a:rPr>
              <a:t>(IMUs),</a:t>
            </a:r>
            <a:r>
              <a:rPr lang="zh-CN" altLang="en-US" sz="1800" b="0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</a:t>
            </a:r>
            <a:r>
              <a:rPr lang="en-US" sz="1800" b="0" dirty="0">
                <a:effectLst/>
                <a:latin typeface="Helvetica" pitchFamily="2" charset="0"/>
              </a:rPr>
              <a:t>amera</a:t>
            </a:r>
            <a:r>
              <a:rPr lang="en-US" altLang="zh-CN" dirty="0">
                <a:latin typeface="Helvetica" pitchFamily="2" charset="0"/>
              </a:rPr>
              <a:t>s,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LIDAR,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Encoder</a:t>
            </a:r>
            <a:r>
              <a:rPr lang="zh-CN" altLang="en-US" dirty="0">
                <a:latin typeface="Helvetica" pitchFamily="2" charset="0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13F36-C27B-C517-7E69-758215634F13}"/>
              </a:ext>
            </a:extLst>
          </p:cNvPr>
          <p:cNvSpPr txBox="1"/>
          <p:nvPr/>
        </p:nvSpPr>
        <p:spPr>
          <a:xfrm>
            <a:off x="838608" y="4068790"/>
            <a:ext cx="1490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>
                <a:effectLst/>
                <a:latin typeface="Helvetica" pitchFamily="2" charset="0"/>
              </a:rPr>
              <a:t>Planning,</a:t>
            </a:r>
            <a:r>
              <a:rPr lang="zh-CN" altLang="en-US" sz="1800" b="0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</a:t>
            </a:r>
            <a:r>
              <a:rPr lang="en-US" altLang="zh-CN" sz="1800" b="0" dirty="0">
                <a:effectLst/>
                <a:latin typeface="Helvetica" pitchFamily="2" charset="0"/>
              </a:rPr>
              <a:t>ontrol,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Learning</a:t>
            </a:r>
            <a:endParaRPr lang="en-US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01E009-6950-F8F4-86F4-0CED9FE5004A}"/>
              </a:ext>
            </a:extLst>
          </p:cNvPr>
          <p:cNvSpPr txBox="1"/>
          <p:nvPr/>
        </p:nvSpPr>
        <p:spPr>
          <a:xfrm>
            <a:off x="5390137" y="1393428"/>
            <a:ext cx="2255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0" dirty="0">
                <a:effectLst/>
                <a:latin typeface="Helvetica" pitchFamily="2" charset="0"/>
              </a:rPr>
              <a:t>Electronic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</a:t>
            </a:r>
            <a:r>
              <a:rPr lang="en-US" altLang="zh-CN" sz="1800" b="0" dirty="0">
                <a:effectLst/>
                <a:latin typeface="Helvetica" pitchFamily="2" charset="0"/>
              </a:rPr>
              <a:t>otor,</a:t>
            </a:r>
          </a:p>
          <a:p>
            <a:r>
              <a:rPr lang="en-US" altLang="zh-CN" dirty="0">
                <a:latin typeface="Helvetica" pitchFamily="2" charset="0"/>
              </a:rPr>
              <a:t>H</a:t>
            </a:r>
            <a:r>
              <a:rPr lang="en-US" dirty="0">
                <a:effectLst/>
                <a:latin typeface="Helvetica" pitchFamily="2" charset="0"/>
              </a:rPr>
              <a:t>ydraulic actuator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BEE899-72EF-7946-A9B2-C7E4C80F2213}"/>
              </a:ext>
            </a:extLst>
          </p:cNvPr>
          <p:cNvSpPr txBox="1"/>
          <p:nvPr/>
        </p:nvSpPr>
        <p:spPr>
          <a:xfrm>
            <a:off x="4867342" y="5997669"/>
            <a:ext cx="31017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4270C1"/>
                </a:solidFill>
                <a:effectLst/>
                <a:latin typeface="Helvetica" pitchFamily="2" charset="0"/>
              </a:rPr>
              <a:t>Sense-Think-Act 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119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History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of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robotics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(old)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2994A2-7847-33EB-1EE2-F15B29C64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6" y="1208973"/>
            <a:ext cx="1503698" cy="2220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4BA4E-72CB-B0BA-E3E2-D865984F7E52}"/>
              </a:ext>
            </a:extLst>
          </p:cNvPr>
          <p:cNvSpPr txBox="1"/>
          <p:nvPr/>
        </p:nvSpPr>
        <p:spPr>
          <a:xfrm>
            <a:off x="2269155" y="1520785"/>
            <a:ext cx="356375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b="1" dirty="0">
                <a:latin typeface="Helvetica" pitchFamily="2" charset="0"/>
              </a:rPr>
              <a:t>1400 BC</a:t>
            </a:r>
          </a:p>
          <a:p>
            <a:r>
              <a:rPr lang="en-US" altLang="zh-CN" dirty="0"/>
              <a:t>“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Babylonians develop the clepsydra, a clock that measures time using the flow of water. It's considered one of the first "robotic" devices in history.</a:t>
            </a:r>
            <a:r>
              <a:rPr lang="en-US" altLang="zh-CN" dirty="0"/>
              <a:t>”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E5EDD-F74A-EB6D-6892-D2CD8674D1E7}"/>
              </a:ext>
            </a:extLst>
          </p:cNvPr>
          <p:cNvSpPr txBox="1"/>
          <p:nvPr/>
        </p:nvSpPr>
        <p:spPr>
          <a:xfrm>
            <a:off x="7850700" y="1382284"/>
            <a:ext cx="392099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b="1" dirty="0">
                <a:latin typeface="Helvetica" pitchFamily="2" charset="0"/>
              </a:rPr>
              <a:t>322 BC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“If every tool, when ordered, or even of its own accord, could do the work that befits it … then there would be no need either of apprentices for the master workers or of slaves for the lords.”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– Aristotle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36FAF8-C5F6-7863-C58E-103C1A154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879" y="1471007"/>
            <a:ext cx="1464109" cy="20077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B5F07A-8862-F602-DAC2-30620DDA5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30" y="4033236"/>
            <a:ext cx="1687525" cy="19779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6FCC43-5FAE-FC1E-A21F-0E2FD2FD0E4C}"/>
              </a:ext>
            </a:extLst>
          </p:cNvPr>
          <p:cNvSpPr txBox="1"/>
          <p:nvPr/>
        </p:nvSpPr>
        <p:spPr>
          <a:xfrm>
            <a:off x="2351658" y="4006569"/>
            <a:ext cx="34812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1495</a:t>
            </a:r>
          </a:p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Leonardo da Vinci designs a clockwork knight that sit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up, wave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its arms and move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its head and jaw.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he design may constitute the first humanoid robot.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”</a:t>
            </a: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D23EF0-A2C4-80AF-5267-565596A97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503" y="4006569"/>
            <a:ext cx="1772331" cy="20046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C8462-05D4-CCF5-8EF2-152A01B68677}"/>
              </a:ext>
            </a:extLst>
          </p:cNvPr>
          <p:cNvSpPr txBox="1"/>
          <p:nvPr/>
        </p:nvSpPr>
        <p:spPr>
          <a:xfrm>
            <a:off x="8118604" y="3916291"/>
            <a:ext cx="374434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b="1" dirty="0">
                <a:latin typeface="Helvetica" pitchFamily="2" charset="0"/>
              </a:rPr>
              <a:t>1796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"Wolfgang von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Kempelen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builds “The Turk,” which gains fame as an automaton capable of playing chess – until the hidden human operator was discovered!"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0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History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of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robotics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(Modern)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4BA4E-72CB-B0BA-E3E2-D865984F7E52}"/>
              </a:ext>
            </a:extLst>
          </p:cNvPr>
          <p:cNvSpPr txBox="1"/>
          <p:nvPr/>
        </p:nvSpPr>
        <p:spPr>
          <a:xfrm>
            <a:off x="3212431" y="1139381"/>
            <a:ext cx="3371249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b="1" dirty="0">
                <a:latin typeface="Helvetica" pitchFamily="2" charset="0"/>
              </a:rPr>
              <a:t>1921 </a:t>
            </a:r>
          </a:p>
          <a:p>
            <a:r>
              <a:rPr lang="en-US" altLang="zh-CN" dirty="0"/>
              <a:t>“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Karel Capek popularizes the term ‘robot’ in a play called R.U.R. (Rossum’s Universal Robots), wherein robot workers take over the earth. </a:t>
            </a:r>
            <a:r>
              <a:rPr lang="en-US" altLang="zh-CN" dirty="0"/>
              <a:t>”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FCC43-5FAE-FC1E-A21F-0E2FD2FD0E4C}"/>
              </a:ext>
            </a:extLst>
          </p:cNvPr>
          <p:cNvSpPr txBox="1"/>
          <p:nvPr/>
        </p:nvSpPr>
        <p:spPr>
          <a:xfrm>
            <a:off x="8650705" y="1139380"/>
            <a:ext cx="301511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b="1" dirty="0">
                <a:latin typeface="Helvetica" pitchFamily="2" charset="0"/>
              </a:rPr>
              <a:t>1942 </a:t>
            </a:r>
          </a:p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“S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ci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-fi</a:t>
            </a:r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author Isaac Asimov introduced the "Three Laws of Robotics"--rules that every robot is programmed to obey.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”</a:t>
            </a: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214A9-42B5-FB5D-000B-6E4365564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9"/>
          <a:stretch/>
        </p:blipFill>
        <p:spPr>
          <a:xfrm>
            <a:off x="635764" y="1232025"/>
            <a:ext cx="2380553" cy="1722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2BE309-0A5C-6122-8BFC-5C32974FF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794" y="1172497"/>
            <a:ext cx="1688498" cy="1875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B207A-85AF-E924-EEA5-CCF753AF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7" y="3609549"/>
            <a:ext cx="2679024" cy="20164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4F62A4-589B-AE7D-284D-60C4F46BAC44}"/>
              </a:ext>
            </a:extLst>
          </p:cNvPr>
          <p:cNvSpPr txBox="1"/>
          <p:nvPr/>
        </p:nvSpPr>
        <p:spPr>
          <a:xfrm>
            <a:off x="3327934" y="3802154"/>
            <a:ext cx="314024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b="1" dirty="0">
                <a:latin typeface="Helvetica" pitchFamily="2" charset="0"/>
              </a:rPr>
              <a:t>1966 </a:t>
            </a:r>
          </a:p>
          <a:p>
            <a:r>
              <a:rPr lang="en-US" altLang="zh-CN" sz="1800" dirty="0">
                <a:effectLst/>
                <a:latin typeface="Calibri" panose="020F0502020204030204" pitchFamily="34" charset="0"/>
              </a:rPr>
              <a:t>“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Stanford Research Institute makes Shakey, the first mobile robot to navigate autonomously</a:t>
            </a:r>
            <a:r>
              <a:rPr lang="en-US" altLang="zh-CN" sz="1800" dirty="0">
                <a:effectLst/>
                <a:latin typeface="Calibri" panose="020F0502020204030204" pitchFamily="34" charset="0"/>
              </a:rPr>
              <a:t>”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endParaRPr lang="en-US" dirty="0"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11B2DB-04D9-5F44-2D76-6147C8AFC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794" y="3416944"/>
            <a:ext cx="1688498" cy="24163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C39234-26FF-625C-447B-9AD222496D4D}"/>
              </a:ext>
            </a:extLst>
          </p:cNvPr>
          <p:cNvSpPr txBox="1"/>
          <p:nvPr/>
        </p:nvSpPr>
        <p:spPr>
          <a:xfrm>
            <a:off x="8779910" y="3525155"/>
            <a:ext cx="3015115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b="1" dirty="0">
                <a:latin typeface="Helvetica" pitchFamily="2" charset="0"/>
              </a:rPr>
              <a:t>2000 </a:t>
            </a:r>
          </a:p>
          <a:p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“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Honda's humanoid robot ASIMO steps onto the stage. Standing 1.3 meters tall, it can walk and run with a near-human gait.</a:t>
            </a:r>
            <a:r>
              <a:rPr lang="en-US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”</a:t>
            </a: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37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Nowadays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pic>
        <p:nvPicPr>
          <p:cNvPr id="2" name="Picture 2" descr="A Nimble Pair of Boston Dynamics Atlas Humanoid Robots Showcase Their  Incredible Parkour Skills">
            <a:extLst>
              <a:ext uri="{FF2B5EF4-FFF2-40B4-BE49-F238E27FC236}">
                <a16:creationId xmlns:a16="http://schemas.microsoft.com/office/drawing/2014/main" id="{52FFD0E4-7951-017E-1B01-25B359BAC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" y="1295200"/>
            <a:ext cx="3550653" cy="199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E8A4D0D-64F9-9E73-4823-3C796CAF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307" y="1295199"/>
            <a:ext cx="3550651" cy="199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This is what it's like to ride in a Waymo driverless van - Vox">
            <a:extLst>
              <a:ext uri="{FF2B5EF4-FFF2-40B4-BE49-F238E27FC236}">
                <a16:creationId xmlns:a16="http://schemas.microsoft.com/office/drawing/2014/main" id="{83DA099B-EB3F-FC8B-156B-9B6E27C0A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22" y="3758064"/>
            <a:ext cx="3550653" cy="200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C736CD-6A67-8847-D52B-68E1BF5851AE}"/>
              </a:ext>
            </a:extLst>
          </p:cNvPr>
          <p:cNvSpPr/>
          <p:nvPr/>
        </p:nvSpPr>
        <p:spPr>
          <a:xfrm>
            <a:off x="5069307" y="3691516"/>
            <a:ext cx="3550651" cy="2063789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What</a:t>
            </a:r>
            <a:r>
              <a:rPr lang="zh-CN" altLang="en-US" sz="3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are</a:t>
            </a:r>
            <a:r>
              <a:rPr lang="zh-CN" altLang="en-US" sz="3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the</a:t>
            </a:r>
            <a:r>
              <a:rPr lang="zh-CN" altLang="en-US" sz="3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next</a:t>
            </a:r>
            <a:r>
              <a:rPr lang="zh-CN" altLang="en-US" sz="3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Helvetica" pitchFamily="2" charset="0"/>
              </a:rPr>
              <a:t>breakthroughs?</a:t>
            </a:r>
            <a:endParaRPr lang="en-US" sz="36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8DE0F-110B-8390-653B-117F180872BC}"/>
              </a:ext>
            </a:extLst>
          </p:cNvPr>
          <p:cNvSpPr txBox="1"/>
          <p:nvPr/>
        </p:nvSpPr>
        <p:spPr>
          <a:xfrm>
            <a:off x="9001491" y="943704"/>
            <a:ext cx="3190509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</a:t>
            </a:r>
            <a:r>
              <a:rPr lang="en-US" sz="1800" dirty="0">
                <a:effectLst/>
                <a:latin typeface="Helvetica" pitchFamily="2" charset="0"/>
              </a:rPr>
              <a:t>anufacturing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A</a:t>
            </a:r>
            <a:r>
              <a:rPr lang="en-US" sz="1800" dirty="0">
                <a:effectLst/>
                <a:latin typeface="Helvetica" pitchFamily="2" charset="0"/>
              </a:rPr>
              <a:t>utonomous </a:t>
            </a:r>
            <a:r>
              <a:rPr lang="en-US" altLang="zh-CN" sz="1800" dirty="0">
                <a:effectLst/>
                <a:latin typeface="Helvetica" pitchFamily="2" charset="0"/>
              </a:rPr>
              <a:t>cars</a:t>
            </a:r>
            <a:r>
              <a:rPr lang="en-US" sz="1800" dirty="0">
                <a:effectLst/>
                <a:latin typeface="Helvetica" pitchFamily="2" charset="0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H</a:t>
            </a:r>
            <a:r>
              <a:rPr lang="en-US" sz="1800" dirty="0">
                <a:effectLst/>
                <a:latin typeface="Helvetica" pitchFamily="2" charset="0"/>
              </a:rPr>
              <a:t>ousehold </a:t>
            </a:r>
            <a:r>
              <a:rPr lang="en-US" altLang="zh-CN" sz="1800" dirty="0">
                <a:effectLst/>
                <a:latin typeface="Helvetica" pitchFamily="2" charset="0"/>
              </a:rPr>
              <a:t>assistance</a:t>
            </a:r>
            <a:r>
              <a:rPr lang="en-US" sz="1800" dirty="0">
                <a:effectLst/>
                <a:latin typeface="Helvetica" pitchFamily="2" charset="0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U</a:t>
            </a:r>
            <a:r>
              <a:rPr lang="en-US" sz="1800" dirty="0">
                <a:effectLst/>
                <a:latin typeface="Helvetica" pitchFamily="2" charset="0"/>
              </a:rPr>
              <a:t>ndersea exploration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P</a:t>
            </a:r>
            <a:r>
              <a:rPr lang="en-US" sz="1800" dirty="0">
                <a:effectLst/>
                <a:latin typeface="Helvetica" pitchFamily="2" charset="0"/>
              </a:rPr>
              <a:t>lanetary exploration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S</a:t>
            </a:r>
            <a:r>
              <a:rPr lang="en-US" sz="1800" dirty="0">
                <a:effectLst/>
                <a:latin typeface="Helvetica" pitchFamily="2" charset="0"/>
              </a:rPr>
              <a:t>atellite retrieval</a:t>
            </a:r>
            <a:r>
              <a:rPr lang="en-US" altLang="zh-CN" sz="1800" dirty="0">
                <a:effectLst/>
                <a:latin typeface="Helvetica" pitchFamily="2" charset="0"/>
              </a:rPr>
              <a:t>/</a:t>
            </a:r>
            <a:r>
              <a:rPr lang="en-US" sz="1800" dirty="0">
                <a:effectLst/>
                <a:latin typeface="Helvetica" pitchFamily="2" charset="0"/>
              </a:rPr>
              <a:t>repair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D</a:t>
            </a:r>
            <a:r>
              <a:rPr lang="en-US" sz="1800" dirty="0">
                <a:effectLst/>
                <a:latin typeface="Helvetica" pitchFamily="2" charset="0"/>
              </a:rPr>
              <a:t>efusing explosi</a:t>
            </a:r>
            <a:r>
              <a:rPr lang="en-US" altLang="zh-CN" dirty="0">
                <a:latin typeface="Helvetica" pitchFamily="2" charset="0"/>
              </a:rPr>
              <a:t>on</a:t>
            </a:r>
            <a:r>
              <a:rPr lang="en-US" sz="1800" dirty="0">
                <a:effectLst/>
                <a:latin typeface="Helvetica" pitchFamily="2" charset="0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H</a:t>
            </a:r>
            <a:r>
              <a:rPr lang="en-US" sz="1800" dirty="0">
                <a:effectLst/>
                <a:latin typeface="Helvetica" pitchFamily="2" charset="0"/>
              </a:rPr>
              <a:t>andling materials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R</a:t>
            </a:r>
            <a:r>
              <a:rPr lang="en-US" sz="1800" dirty="0">
                <a:effectLst/>
                <a:latin typeface="Helvetica" pitchFamily="2" charset="0"/>
              </a:rPr>
              <a:t>escue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M</a:t>
            </a:r>
            <a:r>
              <a:rPr lang="en-US" sz="1800" dirty="0">
                <a:effectLst/>
                <a:latin typeface="Helvetica" pitchFamily="2" charset="0"/>
              </a:rPr>
              <a:t>ilitary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P</a:t>
            </a:r>
            <a:r>
              <a:rPr lang="en-US" sz="1800" dirty="0">
                <a:effectLst/>
                <a:latin typeface="Helvetica" pitchFamily="2" charset="0"/>
              </a:rPr>
              <a:t>ack carrying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E</a:t>
            </a:r>
            <a:r>
              <a:rPr lang="en-US" sz="1800" dirty="0">
                <a:effectLst/>
                <a:latin typeface="Helvetica" pitchFamily="2" charset="0"/>
              </a:rPr>
              <a:t>xoskeletons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S</a:t>
            </a:r>
            <a:r>
              <a:rPr lang="en-US" sz="1800" dirty="0">
                <a:effectLst/>
                <a:latin typeface="Helvetica" pitchFamily="2" charset="0"/>
              </a:rPr>
              <a:t>urgery and medical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E</a:t>
            </a:r>
            <a:r>
              <a:rPr lang="en-US" sz="1800" dirty="0">
                <a:effectLst/>
                <a:latin typeface="Helvetica" pitchFamily="2" charset="0"/>
              </a:rPr>
              <a:t>ntertainment 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5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Sub-fields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in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Robotics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(non-exclusive)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DF9AD5-CB29-8941-C674-C390B0BD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443" y="1214420"/>
            <a:ext cx="6178885" cy="20646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256B78B-1CC9-A440-0B3E-27E0D16A4B8B}"/>
              </a:ext>
            </a:extLst>
          </p:cNvPr>
          <p:cNvSpPr txBox="1"/>
          <p:nvPr/>
        </p:nvSpPr>
        <p:spPr>
          <a:xfrm>
            <a:off x="9667775" y="1154637"/>
            <a:ext cx="263010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effectLst/>
                <a:latin typeface="Helvetica" pitchFamily="2" charset="0"/>
              </a:rPr>
              <a:t>DESIGN </a:t>
            </a:r>
            <a:endParaRPr lang="en-US" dirty="0">
              <a:effectLst/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M</a:t>
            </a:r>
            <a:r>
              <a:rPr lang="en-US" sz="1800" dirty="0">
                <a:effectLst/>
                <a:latin typeface="Helvetica" pitchFamily="2" charset="0"/>
              </a:rPr>
              <a:t>echanisms 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Helvetica" pitchFamily="2" charset="0"/>
              </a:rPr>
              <a:t>A</a:t>
            </a:r>
            <a:r>
              <a:rPr lang="en-US" sz="1800" dirty="0">
                <a:effectLst/>
                <a:latin typeface="Helvetica" pitchFamily="2" charset="0"/>
              </a:rPr>
              <a:t>ctuators</a:t>
            </a:r>
          </a:p>
          <a:p>
            <a:pPr>
              <a:spcBef>
                <a:spcPts val="600"/>
              </a:spcBef>
            </a:pPr>
            <a:r>
              <a:rPr lang="en-US" altLang="zh-CN" sz="1800" dirty="0">
                <a:effectLst/>
                <a:latin typeface="Helvetica" pitchFamily="2" charset="0"/>
              </a:rPr>
              <a:t>K</a:t>
            </a:r>
            <a:r>
              <a:rPr lang="en-US" sz="1800" dirty="0">
                <a:effectLst/>
                <a:latin typeface="Helvetica" pitchFamily="2" charset="0"/>
              </a:rPr>
              <a:t>inematics/dynamics </a:t>
            </a:r>
          </a:p>
          <a:p>
            <a:pPr>
              <a:spcBef>
                <a:spcPts val="600"/>
              </a:spcBef>
            </a:pPr>
            <a:r>
              <a:rPr lang="en-US" altLang="zh-CN" sz="1800" dirty="0">
                <a:effectLst/>
                <a:latin typeface="Helvetica" pitchFamily="2" charset="0"/>
              </a:rPr>
              <a:t>B</a:t>
            </a:r>
            <a:r>
              <a:rPr lang="en-US" sz="1800" dirty="0">
                <a:effectLst/>
                <a:latin typeface="Helvetica" pitchFamily="2" charset="0"/>
              </a:rPr>
              <a:t>ioinspired design </a:t>
            </a:r>
          </a:p>
          <a:p>
            <a:pPr>
              <a:spcBef>
                <a:spcPts val="600"/>
              </a:spcBef>
            </a:pPr>
            <a:r>
              <a:rPr lang="en-US" altLang="zh-CN" sz="1800" dirty="0">
                <a:effectLst/>
                <a:latin typeface="Helvetica" pitchFamily="2" charset="0"/>
              </a:rPr>
              <a:t>M</a:t>
            </a:r>
            <a:r>
              <a:rPr lang="en-US" sz="1800" dirty="0">
                <a:effectLst/>
                <a:latin typeface="Helvetica" pitchFamily="2" charset="0"/>
              </a:rPr>
              <a:t>anufacturing 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574C3B-391A-830F-F1CF-041F7620A3BA}"/>
              </a:ext>
            </a:extLst>
          </p:cNvPr>
          <p:cNvSpPr txBox="1"/>
          <p:nvPr/>
        </p:nvSpPr>
        <p:spPr>
          <a:xfrm>
            <a:off x="5126255" y="3363487"/>
            <a:ext cx="304880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Helvetica" pitchFamily="2" charset="0"/>
              </a:rPr>
              <a:t>SENSING 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F</a:t>
            </a:r>
            <a:r>
              <a:rPr lang="en-US" dirty="0">
                <a:latin typeface="Helvetica" pitchFamily="2" charset="0"/>
              </a:rPr>
              <a:t>orce and tactile sensing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C</a:t>
            </a:r>
            <a:r>
              <a:rPr lang="en-US" dirty="0">
                <a:latin typeface="Helvetica" pitchFamily="2" charset="0"/>
              </a:rPr>
              <a:t>omputer vision</a:t>
            </a:r>
            <a:r>
              <a:rPr lang="zh-CN" altLang="en-US" dirty="0">
                <a:latin typeface="Helvetica" pitchFamily="2" charset="0"/>
              </a:rPr>
              <a:t> </a:t>
            </a:r>
            <a:endParaRPr lang="en-US" altLang="zh-CN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R</a:t>
            </a:r>
            <a:r>
              <a:rPr lang="en-US" dirty="0">
                <a:latin typeface="Helvetica" pitchFamily="2" charset="0"/>
              </a:rPr>
              <a:t>ange sensing 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S</a:t>
            </a:r>
            <a:r>
              <a:rPr lang="en-US" dirty="0">
                <a:latin typeface="Helvetica" pitchFamily="2" charset="0"/>
              </a:rPr>
              <a:t>ensor fusion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334662-A620-EB6E-6040-28CB979A37BF}"/>
              </a:ext>
            </a:extLst>
          </p:cNvPr>
          <p:cNvSpPr txBox="1"/>
          <p:nvPr/>
        </p:nvSpPr>
        <p:spPr>
          <a:xfrm>
            <a:off x="466424" y="1214420"/>
            <a:ext cx="3768692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Helvetica" pitchFamily="2" charset="0"/>
              </a:rPr>
              <a:t>COMPUTATION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&amp;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ALGORITHMS</a:t>
            </a:r>
            <a:endParaRPr lang="en-US" altLang="zh-CN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Robot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modelling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&amp;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control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O</a:t>
            </a:r>
            <a:r>
              <a:rPr lang="en-US" sz="1800" dirty="0">
                <a:effectLst/>
                <a:latin typeface="Helvetica" pitchFamily="2" charset="0"/>
              </a:rPr>
              <a:t>ptimization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O</a:t>
            </a:r>
            <a:r>
              <a:rPr lang="en-US" sz="1800" dirty="0">
                <a:effectLst/>
                <a:latin typeface="Helvetica" pitchFamily="2" charset="0"/>
              </a:rPr>
              <a:t>ptimal</a:t>
            </a:r>
            <a:r>
              <a:rPr lang="zh-CN" altLang="en-US" sz="1800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</a:t>
            </a:r>
            <a:r>
              <a:rPr lang="en-US" sz="1800" dirty="0">
                <a:effectLst/>
                <a:latin typeface="Helvetica" pitchFamily="2" charset="0"/>
              </a:rPr>
              <a:t>ontrol 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Safety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and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</a:t>
            </a:r>
            <a:r>
              <a:rPr lang="en-US" sz="1800" dirty="0">
                <a:effectLst/>
                <a:latin typeface="Helvetica" pitchFamily="2" charset="0"/>
              </a:rPr>
              <a:t>ollision avoidance</a:t>
            </a:r>
            <a:r>
              <a:rPr lang="zh-CN" altLang="en-US" dirty="0">
                <a:latin typeface="Helvetica" pitchFamily="2" charset="0"/>
              </a:rPr>
              <a:t> </a:t>
            </a:r>
            <a:endParaRPr lang="en-US" altLang="zh-CN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M</a:t>
            </a:r>
            <a:r>
              <a:rPr lang="en-US" sz="1800" dirty="0">
                <a:effectLst/>
                <a:latin typeface="Helvetica" pitchFamily="2" charset="0"/>
              </a:rPr>
              <a:t>anipulation </a:t>
            </a:r>
          </a:p>
          <a:p>
            <a:pPr>
              <a:spcBef>
                <a:spcPts val="600"/>
              </a:spcBef>
            </a:pPr>
            <a:r>
              <a:rPr lang="en-US" altLang="zh-CN" sz="1800" dirty="0">
                <a:effectLst/>
                <a:latin typeface="Helvetica" pitchFamily="2" charset="0"/>
              </a:rPr>
              <a:t>Robot</a:t>
            </a:r>
            <a:r>
              <a:rPr lang="zh-CN" altLang="en-US" sz="1800" dirty="0">
                <a:effectLst/>
                <a:latin typeface="Helvetica" pitchFamily="2" charset="0"/>
              </a:rPr>
              <a:t> </a:t>
            </a:r>
            <a:r>
              <a:rPr lang="en-US" sz="1800" dirty="0">
                <a:effectLst/>
                <a:latin typeface="Helvetica" pitchFamily="2" charset="0"/>
              </a:rPr>
              <a:t>learning</a:t>
            </a:r>
            <a:r>
              <a:rPr lang="zh-CN" altLang="en-US" dirty="0">
                <a:latin typeface="Helvetica" pitchFamily="2" charset="0"/>
              </a:rPr>
              <a:t> </a:t>
            </a:r>
            <a:endParaRPr lang="en-US" altLang="zh-CN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effectLst/>
                <a:latin typeface="Helvetica" pitchFamily="2" charset="0"/>
              </a:rPr>
              <a:t>Motion planning 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N</a:t>
            </a:r>
            <a:r>
              <a:rPr lang="en-US" sz="1800" dirty="0">
                <a:effectLst/>
                <a:latin typeface="Helvetica" pitchFamily="2" charset="0"/>
              </a:rPr>
              <a:t>avigation</a:t>
            </a:r>
            <a:r>
              <a:rPr lang="zh-CN" altLang="en-US" sz="1800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and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sz="1800" dirty="0">
                <a:effectLst/>
                <a:latin typeface="Helvetica" pitchFamily="2" charset="0"/>
              </a:rPr>
              <a:t>mapping</a:t>
            </a:r>
            <a:r>
              <a:rPr lang="zh-CN" altLang="en-US" dirty="0">
                <a:latin typeface="Helvetica" pitchFamily="2" charset="0"/>
              </a:rPr>
              <a:t> </a:t>
            </a:r>
            <a:endParaRPr lang="en-US" altLang="zh-CN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M</a:t>
            </a:r>
            <a:r>
              <a:rPr lang="en-US" sz="1800" dirty="0">
                <a:effectLst/>
                <a:latin typeface="Helvetica" pitchFamily="2" charset="0"/>
              </a:rPr>
              <a:t>ulti-robot coordination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Human-robot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interaction</a:t>
            </a:r>
            <a:endParaRPr lang="en-US" sz="1800" dirty="0">
              <a:effectLst/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EC5E7A-BF6C-28C6-8503-3CB9AEB3E78C}"/>
              </a:ext>
            </a:extLst>
          </p:cNvPr>
          <p:cNvSpPr txBox="1"/>
          <p:nvPr/>
        </p:nvSpPr>
        <p:spPr>
          <a:xfrm>
            <a:off x="8309810" y="3363487"/>
            <a:ext cx="3048802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>
                <a:latin typeface="Helvetica" pitchFamily="2" charset="0"/>
              </a:rPr>
              <a:t>SYTEMS/TYPES</a:t>
            </a:r>
            <a:r>
              <a:rPr lang="en-US" sz="1800" b="1" dirty="0">
                <a:effectLst/>
                <a:latin typeface="Helvetica" pitchFamily="2" charset="0"/>
              </a:rPr>
              <a:t> </a:t>
            </a:r>
            <a:endParaRPr lang="en-US" dirty="0">
              <a:effectLst/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L</a:t>
            </a:r>
            <a:r>
              <a:rPr lang="en-US" sz="1800" dirty="0">
                <a:effectLst/>
                <a:latin typeface="Helvetica" pitchFamily="2" charset="0"/>
              </a:rPr>
              <a:t>egged</a:t>
            </a:r>
            <a:endParaRPr lang="en-US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dirty="0">
                <a:effectLst/>
                <a:latin typeface="Helvetica" pitchFamily="2" charset="0"/>
              </a:rPr>
              <a:t>M</a:t>
            </a:r>
            <a:r>
              <a:rPr lang="en-US" sz="1800" dirty="0">
                <a:effectLst/>
                <a:latin typeface="Helvetica" pitchFamily="2" charset="0"/>
              </a:rPr>
              <a:t>obile</a:t>
            </a:r>
          </a:p>
          <a:p>
            <a:pPr>
              <a:spcBef>
                <a:spcPts val="600"/>
              </a:spcBef>
            </a:pPr>
            <a:r>
              <a:rPr lang="en-US" altLang="zh-CN" sz="1800" dirty="0">
                <a:effectLst/>
                <a:latin typeface="Helvetica" pitchFamily="2" charset="0"/>
              </a:rPr>
              <a:t>A</a:t>
            </a:r>
            <a:r>
              <a:rPr lang="en-US" sz="1800" dirty="0">
                <a:effectLst/>
                <a:latin typeface="Helvetica" pitchFamily="2" charset="0"/>
              </a:rPr>
              <a:t>erial</a:t>
            </a:r>
          </a:p>
          <a:p>
            <a:pPr>
              <a:spcBef>
                <a:spcPts val="600"/>
              </a:spcBef>
            </a:pPr>
            <a:r>
              <a:rPr lang="en-US" altLang="zh-CN" sz="1800" dirty="0">
                <a:effectLst/>
                <a:latin typeface="Helvetica" pitchFamily="2" charset="0"/>
              </a:rPr>
              <a:t>U</a:t>
            </a:r>
            <a:r>
              <a:rPr lang="en-US" sz="1800" dirty="0">
                <a:effectLst/>
                <a:latin typeface="Helvetica" pitchFamily="2" charset="0"/>
              </a:rPr>
              <a:t>nderwater</a:t>
            </a:r>
            <a:endParaRPr lang="en-US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dirty="0">
                <a:effectLst/>
                <a:latin typeface="Helvetica" pitchFamily="2" charset="0"/>
              </a:rPr>
              <a:t>M</a:t>
            </a:r>
            <a:r>
              <a:rPr lang="en-US" sz="1800" dirty="0">
                <a:effectLst/>
                <a:latin typeface="Helvetica" pitchFamily="2" charset="0"/>
              </a:rPr>
              <a:t>icro/nano</a:t>
            </a:r>
            <a:endParaRPr lang="en-US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800" dirty="0">
                <a:effectLst/>
                <a:latin typeface="Helvetica" pitchFamily="2" charset="0"/>
              </a:rPr>
              <a:t>M</a:t>
            </a:r>
            <a:r>
              <a:rPr lang="en-US" sz="1800" dirty="0">
                <a:effectLst/>
                <a:latin typeface="Helvetica" pitchFamily="2" charset="0"/>
              </a:rPr>
              <a:t>anipulators </a:t>
            </a:r>
            <a:r>
              <a:rPr lang="en-US" altLang="zh-CN" sz="1800" dirty="0">
                <a:effectLst/>
                <a:latin typeface="Helvetica" pitchFamily="2" charset="0"/>
              </a:rPr>
              <a:t>&amp;</a:t>
            </a:r>
            <a:r>
              <a:rPr lang="en-US" sz="1800" dirty="0">
                <a:effectLst/>
                <a:latin typeface="Helvetica" pitchFamily="2" charset="0"/>
              </a:rPr>
              <a:t> graspers </a:t>
            </a: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P</a:t>
            </a:r>
            <a:r>
              <a:rPr lang="en-US" sz="1800" dirty="0">
                <a:effectLst/>
                <a:latin typeface="Helvetica" pitchFamily="2" charset="0"/>
              </a:rPr>
              <a:t>arallel robots </a:t>
            </a:r>
            <a:endParaRPr lang="en-US" dirty="0">
              <a:effectLst/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latin typeface="Helvetica" pitchFamily="2" charset="0"/>
              </a:rPr>
              <a:t>S</a:t>
            </a:r>
            <a:r>
              <a:rPr lang="en-US" sz="1800" dirty="0">
                <a:effectLst/>
                <a:latin typeface="Helvetica" pitchFamily="2" charset="0"/>
              </a:rPr>
              <a:t>oft robots 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Why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you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need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to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care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about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robotics?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F9576-F8D6-C7A3-F850-03CE4EA73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2" y="1071137"/>
            <a:ext cx="6699183" cy="262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22C34-5C1A-CF67-6303-FC31ADFEC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799" y="1091931"/>
            <a:ext cx="3812138" cy="2467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ACF4C7-628C-A2F7-F1D6-6082D7913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774" y="3866182"/>
            <a:ext cx="3153635" cy="2397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35CDB-C9CB-A356-D16E-48F80CE79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398" y="3940796"/>
            <a:ext cx="6699183" cy="224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9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Why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you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need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to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care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about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robotics?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53387B-11BC-E185-B1A8-DB7C9AB761C1}"/>
              </a:ext>
            </a:extLst>
          </p:cNvPr>
          <p:cNvSpPr txBox="1"/>
          <p:nvPr/>
        </p:nvSpPr>
        <p:spPr>
          <a:xfrm>
            <a:off x="1020278" y="1413063"/>
            <a:ext cx="104434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The global robotics market was projected to reach around $135 billion by 2025, with a CAGR of approximately 16% from 2020 to 2025.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Lots of really fascinating technical challenges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(we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will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mention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some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along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class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progress)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Beautiful connections with many fields: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AI,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machine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learning,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control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theory,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computer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vision,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optimization,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information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theory,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applied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math…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A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field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where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you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can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ask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big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questions: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what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physical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intelligence?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What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us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human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physical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intelligence?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It’s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really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cool.</a:t>
            </a:r>
          </a:p>
        </p:txBody>
      </p:sp>
    </p:spTree>
    <p:extLst>
      <p:ext uri="{BB962C8B-B14F-4D97-AF65-F5344CB8AC3E}">
        <p14:creationId xmlns:p14="http://schemas.microsoft.com/office/powerpoint/2010/main" val="280279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150" dirty="0">
                <a:latin typeface="Helvetica" pitchFamily="2" charset="0"/>
                <a:ea typeface="HEITI TC MEDIUM" pitchFamily="2" charset="-128"/>
              </a:rPr>
              <a:t>IRIS Lab is looking for “robotics enthusiasts”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5AFC05-3401-98A8-CA43-BECBBFBB68E8}"/>
              </a:ext>
            </a:extLst>
          </p:cNvPr>
          <p:cNvSpPr txBox="1"/>
          <p:nvPr/>
        </p:nvSpPr>
        <p:spPr>
          <a:xfrm>
            <a:off x="702645" y="1155031"/>
            <a:ext cx="685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IRIS: Intelligent Robotics and Interactive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3A305-44D4-8381-2914-53FF6C1AC526}"/>
              </a:ext>
            </a:extLst>
          </p:cNvPr>
          <p:cNvSpPr txBox="1"/>
          <p:nvPr/>
        </p:nvSpPr>
        <p:spPr>
          <a:xfrm>
            <a:off x="702645" y="1721801"/>
            <a:ext cx="6856364" cy="201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Helvetica" pitchFamily="2" charset="0"/>
              </a:rPr>
              <a:t>T</a:t>
            </a:r>
            <a:r>
              <a:rPr lang="en-US" altLang="zh-CN" sz="2400" dirty="0">
                <a:latin typeface="Helvetica" pitchFamily="2" charset="0"/>
              </a:rPr>
              <a:t>hree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directions:</a:t>
            </a: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Robot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learning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with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human-on-the-loop</a:t>
            </a: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Robot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manipulation</a:t>
            </a: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General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fundamental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robotics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research</a:t>
            </a:r>
            <a:endParaRPr lang="en-US" sz="2200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7DF4C-91C5-19F7-944A-19939D5F26F7}"/>
              </a:ext>
            </a:extLst>
          </p:cNvPr>
          <p:cNvSpPr txBox="1"/>
          <p:nvPr/>
        </p:nvSpPr>
        <p:spPr>
          <a:xfrm>
            <a:off x="702644" y="3934007"/>
            <a:ext cx="11088303" cy="201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>
                <a:latin typeface="Helvetica" pitchFamily="2" charset="0"/>
              </a:rPr>
              <a:t>How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to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apply:</a:t>
            </a: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Check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research: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  <a:hlinkClick r:id="rId3"/>
              </a:rPr>
              <a:t>https://asu-iris.github.io/research/</a:t>
            </a:r>
            <a:r>
              <a:rPr lang="zh-CN" altLang="en-US" sz="2200" dirty="0">
                <a:latin typeface="Helvetica" pitchFamily="2" charset="0"/>
              </a:rPr>
              <a:t> </a:t>
            </a:r>
            <a:endParaRPr lang="en-US" altLang="zh-CN" sz="2200" dirty="0">
              <a:latin typeface="Helvetica" pitchFamily="2" charset="0"/>
            </a:endParaRP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Check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``requirement”: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  <a:hlinkClick r:id="rId4"/>
              </a:rPr>
              <a:t>https://asu-iris.github.io/joining/</a:t>
            </a:r>
            <a:r>
              <a:rPr lang="zh-CN" altLang="en-US" sz="2200" dirty="0">
                <a:latin typeface="Helvetica" pitchFamily="2" charset="0"/>
              </a:rPr>
              <a:t> </a:t>
            </a:r>
            <a:endParaRPr lang="en-US" altLang="zh-CN" sz="2200" dirty="0">
              <a:latin typeface="Helvetica" pitchFamily="2" charset="0"/>
            </a:endParaRP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Shoot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me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an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email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if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you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are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interested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(hopefully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end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of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this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semester)</a:t>
            </a:r>
            <a:endParaRPr lang="en-US" sz="2200" dirty="0">
              <a:latin typeface="Helvetica" pitchFamily="2" charset="0"/>
            </a:endParaRPr>
          </a:p>
        </p:txBody>
      </p:sp>
      <p:pic>
        <p:nvPicPr>
          <p:cNvPr id="3" name="Picture 2" descr="A yellow text with pink letters&#10;&#10;Description automatically generated with medium confidence">
            <a:extLst>
              <a:ext uri="{FF2B5EF4-FFF2-40B4-BE49-F238E27FC236}">
                <a16:creationId xmlns:a16="http://schemas.microsoft.com/office/drawing/2014/main" id="{3CDFC6E1-BC97-BB1D-241C-BFC123644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863" y="1155031"/>
            <a:ext cx="2794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Who</a:t>
            </a:r>
            <a:r>
              <a:rPr lang="en-US" sz="4000" b="1" spc="-150" dirty="0">
                <a:latin typeface="Helvetica" pitchFamily="2" charset="0"/>
                <a:ea typeface="HEITI TC MEDIUM" pitchFamily="2" charset="-128"/>
              </a:rPr>
              <a:t> am I?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C7552-8543-B79D-FA8C-C6B8B9434A08}"/>
              </a:ext>
            </a:extLst>
          </p:cNvPr>
          <p:cNvSpPr txBox="1"/>
          <p:nvPr/>
        </p:nvSpPr>
        <p:spPr>
          <a:xfrm>
            <a:off x="1122744" y="1273216"/>
            <a:ext cx="734047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latin typeface="Helvetica" pitchFamily="2" charset="0"/>
              </a:rPr>
              <a:t>Wanxin Jin</a:t>
            </a:r>
            <a:r>
              <a:rPr lang="en-US" sz="2800" dirty="0">
                <a:latin typeface="Helvetica" pitchFamily="2" charset="0"/>
              </a:rPr>
              <a:t>, Ph.D.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Helvetica" pitchFamily="2" charset="0"/>
              </a:rPr>
              <a:t>Assistant Professor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Helvetica" pitchFamily="2" charset="0"/>
              </a:rPr>
              <a:t>Mechanical and Aerospace Engineering</a:t>
            </a:r>
          </a:p>
          <a:p>
            <a:pPr>
              <a:spcBef>
                <a:spcPts val="600"/>
              </a:spcBef>
            </a:pPr>
            <a:r>
              <a:rPr lang="en-US" altLang="zh-CN" sz="2800" dirty="0">
                <a:latin typeface="Helvetica" pitchFamily="2" charset="0"/>
              </a:rPr>
              <a:t>Personal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</a:t>
            </a:r>
            <a:r>
              <a:rPr lang="en-US" sz="2800" dirty="0">
                <a:latin typeface="Helvetica" pitchFamily="2" charset="0"/>
              </a:rPr>
              <a:t>ebsite: </a:t>
            </a:r>
            <a:r>
              <a:rPr lang="en-US" sz="2800" dirty="0">
                <a:latin typeface="Helvetica" pitchFamily="2" charset="0"/>
                <a:hlinkClick r:id="rId3"/>
              </a:rPr>
              <a:t>https://wanxinjin.github.io/</a:t>
            </a:r>
            <a:r>
              <a:rPr lang="en-US" sz="2800" dirty="0">
                <a:latin typeface="Helvetica" pitchFamily="2" charset="0"/>
              </a:rPr>
              <a:t> </a:t>
            </a:r>
            <a:endParaRPr lang="en-US" sz="3200" dirty="0">
              <a:latin typeface="Helvetica" pitchFamily="2" charset="0"/>
            </a:endParaRPr>
          </a:p>
        </p:txBody>
      </p:sp>
      <p:pic>
        <p:nvPicPr>
          <p:cNvPr id="4098" name="Picture 2" descr="Frontiers and the Technical University of Munich form open access  publishing agreement - Science &amp; research news | Frontiers">
            <a:extLst>
              <a:ext uri="{FF2B5EF4-FFF2-40B4-BE49-F238E27FC236}">
                <a16:creationId xmlns:a16="http://schemas.microsoft.com/office/drawing/2014/main" id="{D60A839C-686A-F24D-3F8F-910D2BB1C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41" y="4065226"/>
            <a:ext cx="1529873" cy="15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site du Harbin Institute of Technology (Weihai - Chine) à Centrale Nantes  - Centrale Nantes">
            <a:extLst>
              <a:ext uri="{FF2B5EF4-FFF2-40B4-BE49-F238E27FC236}">
                <a16:creationId xmlns:a16="http://schemas.microsoft.com/office/drawing/2014/main" id="{973EAD97-C8EA-3403-929C-8F355F67E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93" y="4054911"/>
            <a:ext cx="1523073" cy="152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earn about Purdue University - Undergraduate Admissions - Purdue University">
            <a:extLst>
              <a:ext uri="{FF2B5EF4-FFF2-40B4-BE49-F238E27FC236}">
                <a16:creationId xmlns:a16="http://schemas.microsoft.com/office/drawing/2014/main" id="{DFEE7896-5A67-3B94-ABD7-5044B5E0B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71" y="4054911"/>
            <a:ext cx="2933692" cy="154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ownload Penn Logos | Penn Brand Standards">
            <a:extLst>
              <a:ext uri="{FF2B5EF4-FFF2-40B4-BE49-F238E27FC236}">
                <a16:creationId xmlns:a16="http://schemas.microsoft.com/office/drawing/2014/main" id="{C4C8BB55-E9DE-835D-8909-C4B0D797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20" y="3791037"/>
            <a:ext cx="3212799" cy="21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A2301-4B22-F766-903E-AFF3C080BE0E}"/>
              </a:ext>
            </a:extLst>
          </p:cNvPr>
          <p:cNvSpPr txBox="1"/>
          <p:nvPr/>
        </p:nvSpPr>
        <p:spPr>
          <a:xfrm>
            <a:off x="1351951" y="5662476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2010-2016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1D913-EFB1-FAD4-AF28-425C47392019}"/>
              </a:ext>
            </a:extLst>
          </p:cNvPr>
          <p:cNvSpPr txBox="1"/>
          <p:nvPr/>
        </p:nvSpPr>
        <p:spPr>
          <a:xfrm>
            <a:off x="3360997" y="5662476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2016-2017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B88FD-9287-24C5-BDF6-D3D13ACEB7B3}"/>
              </a:ext>
            </a:extLst>
          </p:cNvPr>
          <p:cNvSpPr txBox="1"/>
          <p:nvPr/>
        </p:nvSpPr>
        <p:spPr>
          <a:xfrm>
            <a:off x="5727437" y="5662476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2017-2021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77E54-F2DC-9D07-5D91-DB714D999324}"/>
              </a:ext>
            </a:extLst>
          </p:cNvPr>
          <p:cNvSpPr txBox="1"/>
          <p:nvPr/>
        </p:nvSpPr>
        <p:spPr>
          <a:xfrm>
            <a:off x="8935339" y="5662476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2021-2023</a:t>
            </a:r>
          </a:p>
        </p:txBody>
      </p:sp>
    </p:spTree>
    <p:extLst>
      <p:ext uri="{BB962C8B-B14F-4D97-AF65-F5344CB8AC3E}">
        <p14:creationId xmlns:p14="http://schemas.microsoft.com/office/powerpoint/2010/main" val="271391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150" dirty="0">
                <a:latin typeface="Helvetica" pitchFamily="2" charset="0"/>
                <a:ea typeface="HEITI TC MEDIUM" pitchFamily="2" charset="-128"/>
              </a:rPr>
              <a:t>What am I doing? &amp; What are the trends?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F9BB4-C594-CDFE-AF9E-3C530F488B10}"/>
              </a:ext>
            </a:extLst>
          </p:cNvPr>
          <p:cNvSpPr txBox="1"/>
          <p:nvPr/>
        </p:nvSpPr>
        <p:spPr>
          <a:xfrm>
            <a:off x="438911" y="957247"/>
            <a:ext cx="11540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Make robots more capable of </a:t>
            </a:r>
            <a:r>
              <a:rPr lang="en-US" sz="2400" b="1" dirty="0">
                <a:latin typeface="Helvetica" pitchFamily="2" charset="0"/>
              </a:rPr>
              <a:t>interacting</a:t>
            </a:r>
            <a:r>
              <a:rPr lang="en-US" sz="2400" dirty="0">
                <a:latin typeface="Helvetica" pitchFamily="2" charset="0"/>
              </a:rPr>
              <a:t> with </a:t>
            </a:r>
            <a:r>
              <a:rPr lang="en-US" sz="2400" b="1" dirty="0">
                <a:latin typeface="Helvetica" pitchFamily="2" charset="0"/>
              </a:rPr>
              <a:t>human</a:t>
            </a:r>
            <a:r>
              <a:rPr lang="en-US" altLang="zh-CN" sz="2400" b="1" dirty="0">
                <a:latin typeface="Helvetica" pitchFamily="2" charset="0"/>
              </a:rPr>
              <a:t>s</a:t>
            </a:r>
            <a:r>
              <a:rPr lang="en-US" sz="2400" dirty="0">
                <a:latin typeface="Helvetica" pitchFamily="2" charset="0"/>
              </a:rPr>
              <a:t> and </a:t>
            </a:r>
            <a:r>
              <a:rPr lang="en-US" sz="2400" b="1" dirty="0">
                <a:latin typeface="Helvetica" pitchFamily="2" charset="0"/>
              </a:rPr>
              <a:t>objects/environment</a:t>
            </a:r>
            <a:r>
              <a:rPr lang="en-US" altLang="zh-CN" sz="2400" b="1" dirty="0">
                <a:latin typeface="Helvetica" pitchFamily="2" charset="0"/>
              </a:rPr>
              <a:t>s</a:t>
            </a:r>
            <a:endParaRPr lang="en-US" sz="2400" b="1" dirty="0">
              <a:latin typeface="Helvetica" pitchFamily="2" charset="0"/>
            </a:endParaRPr>
          </a:p>
        </p:txBody>
      </p:sp>
      <p:pic>
        <p:nvPicPr>
          <p:cNvPr id="10" name="Picture 4" descr="Robots are Transforming the Healthcare Industry | RobotShop Community">
            <a:extLst>
              <a:ext uri="{FF2B5EF4-FFF2-40B4-BE49-F238E27FC236}">
                <a16:creationId xmlns:a16="http://schemas.microsoft.com/office/drawing/2014/main" id="{96CD0B61-AA15-ECDB-E825-0AFD9C6A0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538" y="1514819"/>
            <a:ext cx="1972527" cy="132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C3FA89-4E5C-3EB6-78AA-07139253C9BE}"/>
              </a:ext>
            </a:extLst>
          </p:cNvPr>
          <p:cNvSpPr txBox="1"/>
          <p:nvPr/>
        </p:nvSpPr>
        <p:spPr>
          <a:xfrm>
            <a:off x="1357022" y="2579796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latin typeface="Helvetica" pitchFamily="2" charset="0"/>
              </a:rPr>
              <a:t>bbc.com</a:t>
            </a:r>
            <a:endParaRPr lang="en-US" sz="1100" dirty="0">
              <a:latin typeface="Helvetica" pitchFamily="2" charset="0"/>
            </a:endParaRPr>
          </a:p>
        </p:txBody>
      </p:sp>
      <p:pic>
        <p:nvPicPr>
          <p:cNvPr id="15" name="Picture 6" descr="Human–robot collaboration - Wikipedia">
            <a:extLst>
              <a:ext uri="{FF2B5EF4-FFF2-40B4-BE49-F238E27FC236}">
                <a16:creationId xmlns:a16="http://schemas.microsoft.com/office/drawing/2014/main" id="{D6B5936D-40A4-CE7B-DABA-1C484314A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499" y="1514818"/>
            <a:ext cx="1972527" cy="134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ADCE16-380F-3F90-D0A6-EEFFA271C07C}"/>
              </a:ext>
            </a:extLst>
          </p:cNvPr>
          <p:cNvSpPr txBox="1"/>
          <p:nvPr/>
        </p:nvSpPr>
        <p:spPr>
          <a:xfrm>
            <a:off x="3752128" y="2545207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Helvetica" pitchFamily="2" charset="0"/>
              </a:rPr>
              <a:t>IIT.IT</a:t>
            </a:r>
            <a:endParaRPr lang="en-US" sz="1100" dirty="0">
              <a:latin typeface="Helvetica" pitchFamily="2" charset="0"/>
            </a:endParaRPr>
          </a:p>
        </p:txBody>
      </p:sp>
      <p:pic>
        <p:nvPicPr>
          <p:cNvPr id="19" name="Picture 18" descr="Manufacturing Next-generation Robotic Manipulation - SRI International">
            <a:extLst>
              <a:ext uri="{FF2B5EF4-FFF2-40B4-BE49-F238E27FC236}">
                <a16:creationId xmlns:a16="http://schemas.microsoft.com/office/drawing/2014/main" id="{C119FC04-1CC7-1E7C-1C27-1F7DE296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335" y="1518342"/>
            <a:ext cx="1984814" cy="131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satellite in space&#10;&#10;Description automatically generated with medium confidence">
            <a:extLst>
              <a:ext uri="{FF2B5EF4-FFF2-40B4-BE49-F238E27FC236}">
                <a16:creationId xmlns:a16="http://schemas.microsoft.com/office/drawing/2014/main" id="{FEBA221D-BA26-7A65-F16C-BB687598D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0417" y="1518343"/>
            <a:ext cx="2079362" cy="13177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6609CC-1034-488D-427A-F67491844EAB}"/>
              </a:ext>
            </a:extLst>
          </p:cNvPr>
          <p:cNvSpPr txBox="1"/>
          <p:nvPr/>
        </p:nvSpPr>
        <p:spPr>
          <a:xfrm>
            <a:off x="6544136" y="259585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sri.com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005483-4D16-430A-0DDC-ED49CB669E38}"/>
              </a:ext>
            </a:extLst>
          </p:cNvPr>
          <p:cNvSpPr txBox="1"/>
          <p:nvPr/>
        </p:nvSpPr>
        <p:spPr>
          <a:xfrm>
            <a:off x="8890823" y="2552627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space</a:t>
            </a:r>
            <a:r>
              <a:rPr lang="en-US" sz="11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.com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18" name="Picture 2" descr="AI-driven robot learns how to rotate a cube with the dexterity of a human">
            <a:extLst>
              <a:ext uri="{FF2B5EF4-FFF2-40B4-BE49-F238E27FC236}">
                <a16:creationId xmlns:a16="http://schemas.microsoft.com/office/drawing/2014/main" id="{33DBE0C8-5896-A544-59C8-151CFB6D6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36" y="3611697"/>
            <a:ext cx="1964497" cy="144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2F4EF1D-6725-827E-8BFC-D4508678B907}"/>
              </a:ext>
            </a:extLst>
          </p:cNvPr>
          <p:cNvSpPr txBox="1"/>
          <p:nvPr/>
        </p:nvSpPr>
        <p:spPr>
          <a:xfrm>
            <a:off x="1604043" y="5010163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Open AI</a:t>
            </a:r>
          </a:p>
        </p:txBody>
      </p:sp>
      <p:pic>
        <p:nvPicPr>
          <p:cNvPr id="1031" name="Picture 7" descr="Atlas-robot-parkour GIFs - Get the best GIF on GIPHY">
            <a:extLst>
              <a:ext uri="{FF2B5EF4-FFF2-40B4-BE49-F238E27FC236}">
                <a16:creationId xmlns:a16="http://schemas.microsoft.com/office/drawing/2014/main" id="{FE7AB860-95E0-1AFA-2F5A-7B4FE0177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03" y="3633362"/>
            <a:ext cx="2527300" cy="142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B872C4A-78B3-4D18-4434-43EB6DFC99DA}"/>
              </a:ext>
            </a:extLst>
          </p:cNvPr>
          <p:cNvSpPr txBox="1"/>
          <p:nvPr/>
        </p:nvSpPr>
        <p:spPr>
          <a:xfrm>
            <a:off x="3766499" y="5040941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Boston Dynamics</a:t>
            </a:r>
          </a:p>
        </p:txBody>
      </p:sp>
      <p:pic>
        <p:nvPicPr>
          <p:cNvPr id="1033" name="Picture 9" descr="Halodi Eve Humanoid Robot for the Kitchen - Robotic Gizmos">
            <a:extLst>
              <a:ext uri="{FF2B5EF4-FFF2-40B4-BE49-F238E27FC236}">
                <a16:creationId xmlns:a16="http://schemas.microsoft.com/office/drawing/2014/main" id="{51354468-EBB8-1F42-F8AC-61CACC1B3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944" y="3640656"/>
            <a:ext cx="25273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66C8194-46AD-92E5-0B96-97BF92FB56F6}"/>
              </a:ext>
            </a:extLst>
          </p:cNvPr>
          <p:cNvSpPr txBox="1"/>
          <p:nvPr/>
        </p:nvSpPr>
        <p:spPr>
          <a:xfrm>
            <a:off x="438911" y="3030665"/>
            <a:ext cx="6484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Current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trends in robot research/development </a:t>
            </a:r>
            <a:endParaRPr lang="en-US" sz="2400" b="1" dirty="0"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537FFE-48F5-5616-DA8B-6BA1B6170493}"/>
              </a:ext>
            </a:extLst>
          </p:cNvPr>
          <p:cNvSpPr txBox="1"/>
          <p:nvPr/>
        </p:nvSpPr>
        <p:spPr>
          <a:xfrm>
            <a:off x="6669568" y="5040941"/>
            <a:ext cx="1596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Helvetica" pitchFamily="2" charset="0"/>
              </a:rPr>
              <a:t>H</a:t>
            </a:r>
            <a:r>
              <a:rPr lang="en-US" sz="1600" dirty="0" err="1">
                <a:latin typeface="Helvetica" pitchFamily="2" charset="0"/>
              </a:rPr>
              <a:t>alodi</a:t>
            </a:r>
            <a:r>
              <a:rPr lang="en-US" sz="1600" dirty="0">
                <a:latin typeface="Helvetica" pitchFamily="2" charset="0"/>
              </a:rPr>
              <a:t> robotics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4ADB2-4C79-BE37-85E4-8CADA75E810C}"/>
              </a:ext>
            </a:extLst>
          </p:cNvPr>
          <p:cNvSpPr txBox="1"/>
          <p:nvPr/>
        </p:nvSpPr>
        <p:spPr>
          <a:xfrm>
            <a:off x="9930157" y="5036971"/>
            <a:ext cx="66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Tesla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7C6B9A-C165-6FFC-2DA2-0B375C1300FA}"/>
              </a:ext>
            </a:extLst>
          </p:cNvPr>
          <p:cNvSpPr txBox="1"/>
          <p:nvPr/>
        </p:nvSpPr>
        <p:spPr>
          <a:xfrm>
            <a:off x="2694771" y="5539334"/>
            <a:ext cx="9423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>
                <a:latin typeface="Helvetica" pitchFamily="2" charset="0"/>
              </a:rPr>
              <a:t>Google robotics, Amazon robotics, Microsoft robotics, Tesla robotics, Boston Dynamics,  Nvidia robotics, Toyota Research Institute 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DFC8AB-75A1-5ED4-ECC1-A906C8FD5B10}"/>
              </a:ext>
            </a:extLst>
          </p:cNvPr>
          <p:cNvSpPr txBox="1"/>
          <p:nvPr/>
        </p:nvSpPr>
        <p:spPr>
          <a:xfrm>
            <a:off x="592914" y="5516520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Opportunities</a:t>
            </a:r>
            <a:r>
              <a:rPr lang="en-US" altLang="zh-CN" sz="2400" dirty="0">
                <a:latin typeface="Helvetica" pitchFamily="2" charset="0"/>
              </a:rPr>
              <a:t>:</a:t>
            </a:r>
            <a:endParaRPr lang="en-US" sz="2400" b="1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4E21C-1DFC-01A1-522C-E0E11170F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4123" y="3640656"/>
            <a:ext cx="2414111" cy="135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0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  <p:bldP spid="23" grpId="0"/>
      <p:bldP spid="24" grpId="0"/>
      <p:bldP spid="28" grpId="0"/>
      <p:bldP spid="29" grpId="0"/>
      <p:bldP spid="34" grpId="0"/>
      <p:bldP spid="35" grpId="0"/>
      <p:bldP spid="37" grpId="0"/>
      <p:bldP spid="38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A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roboticist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needs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to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be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theoretical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&amp;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practical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F4EF1D-6725-827E-8BFC-D4508678B907}"/>
              </a:ext>
            </a:extLst>
          </p:cNvPr>
          <p:cNvSpPr txBox="1"/>
          <p:nvPr/>
        </p:nvSpPr>
        <p:spPr>
          <a:xfrm>
            <a:off x="1931238" y="3305564"/>
            <a:ext cx="101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Open AI</a:t>
            </a:r>
          </a:p>
        </p:txBody>
      </p:sp>
      <p:pic>
        <p:nvPicPr>
          <p:cNvPr id="1031" name="Picture 7" descr="Atlas-robot-parkour GIFs - Get the best GIF on GIPHY">
            <a:extLst>
              <a:ext uri="{FF2B5EF4-FFF2-40B4-BE49-F238E27FC236}">
                <a16:creationId xmlns:a16="http://schemas.microsoft.com/office/drawing/2014/main" id="{FE7AB860-95E0-1AFA-2F5A-7B4FE0177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773" y="1886699"/>
            <a:ext cx="2527300" cy="142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B872C4A-78B3-4D18-4434-43EB6DFC99DA}"/>
              </a:ext>
            </a:extLst>
          </p:cNvPr>
          <p:cNvSpPr txBox="1"/>
          <p:nvPr/>
        </p:nvSpPr>
        <p:spPr>
          <a:xfrm>
            <a:off x="4379596" y="3320953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Boston Dynamics</a:t>
            </a:r>
          </a:p>
        </p:txBody>
      </p:sp>
      <p:pic>
        <p:nvPicPr>
          <p:cNvPr id="1033" name="Picture 9" descr="Halodi Eve Humanoid Robot for the Kitchen - Robotic Gizmos">
            <a:extLst>
              <a:ext uri="{FF2B5EF4-FFF2-40B4-BE49-F238E27FC236}">
                <a16:creationId xmlns:a16="http://schemas.microsoft.com/office/drawing/2014/main" id="{51354468-EBB8-1F42-F8AC-61CACC1B3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10" y="4043647"/>
            <a:ext cx="2527300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7537FFE-48F5-5616-DA8B-6BA1B6170493}"/>
              </a:ext>
            </a:extLst>
          </p:cNvPr>
          <p:cNvSpPr txBox="1"/>
          <p:nvPr/>
        </p:nvSpPr>
        <p:spPr>
          <a:xfrm>
            <a:off x="1677582" y="5436467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Helvetica" pitchFamily="2" charset="0"/>
              </a:rPr>
              <a:t>H</a:t>
            </a:r>
            <a:r>
              <a:rPr lang="en-US" sz="1600" dirty="0" err="1">
                <a:latin typeface="Helvetica" pitchFamily="2" charset="0"/>
              </a:rPr>
              <a:t>alodi</a:t>
            </a:r>
            <a:r>
              <a:rPr lang="en-US" sz="1600" dirty="0">
                <a:latin typeface="Helvetica" pitchFamily="2" charset="0"/>
              </a:rPr>
              <a:t> robotics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14ADB2-4C79-BE37-85E4-8CADA75E810C}"/>
              </a:ext>
            </a:extLst>
          </p:cNvPr>
          <p:cNvSpPr txBox="1"/>
          <p:nvPr/>
        </p:nvSpPr>
        <p:spPr>
          <a:xfrm>
            <a:off x="5021251" y="5436467"/>
            <a:ext cx="66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Tesla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1014C-D7AE-9EC6-2832-2AB490137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372" y="4043647"/>
            <a:ext cx="2414111" cy="1355616"/>
          </a:xfrm>
          <a:prstGeom prst="rect">
            <a:avLst/>
          </a:prstGeom>
        </p:spPr>
      </p:pic>
      <p:pic>
        <p:nvPicPr>
          <p:cNvPr id="1026" name="Picture 2" descr="Latest Openai GIFs | Gfycat">
            <a:extLst>
              <a:ext uri="{FF2B5EF4-FFF2-40B4-BE49-F238E27FC236}">
                <a16:creationId xmlns:a16="http://schemas.microsoft.com/office/drawing/2014/main" id="{0E4305F4-A871-2637-2347-AE7F58A3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10" y="1853361"/>
            <a:ext cx="2587152" cy="14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961035-0657-FA29-2ADD-7B57A0900877}"/>
              </a:ext>
            </a:extLst>
          </p:cNvPr>
          <p:cNvSpPr txBox="1"/>
          <p:nvPr/>
        </p:nvSpPr>
        <p:spPr>
          <a:xfrm>
            <a:off x="7327362" y="1366862"/>
            <a:ext cx="38855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Helvetica" pitchFamily="2" charset="0"/>
              </a:rPr>
              <a:t>Robot modeling 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Helvetica" pitchFamily="2" charset="0"/>
              </a:rPr>
              <a:t>Robot control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i="1" dirty="0">
                <a:latin typeface="Helvetica" pitchFamily="2" charset="0"/>
              </a:rPr>
              <a:t>Optimization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i="1" dirty="0">
                <a:latin typeface="Helvetica" pitchFamily="2" charset="0"/>
              </a:rPr>
              <a:t>Machine learning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i="1" dirty="0">
                <a:latin typeface="Helvetica" pitchFamily="2" charset="0"/>
              </a:rPr>
              <a:t>Perception</a:t>
            </a:r>
            <a:r>
              <a:rPr lang="zh-CN" altLang="en-US" sz="2400" i="1" dirty="0">
                <a:latin typeface="Helvetica" pitchFamily="2" charset="0"/>
              </a:rPr>
              <a:t> </a:t>
            </a:r>
            <a:r>
              <a:rPr lang="en-US" altLang="zh-CN" sz="2400" i="1" dirty="0">
                <a:latin typeface="Helvetica" pitchFamily="2" charset="0"/>
              </a:rPr>
              <a:t>(CV)</a:t>
            </a:r>
            <a:endParaRPr lang="en-US" sz="2400" i="1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AC982D-4BFF-0400-E090-523C7767DEFF}"/>
              </a:ext>
            </a:extLst>
          </p:cNvPr>
          <p:cNvSpPr txBox="1"/>
          <p:nvPr/>
        </p:nvSpPr>
        <p:spPr>
          <a:xfrm>
            <a:off x="7327362" y="4213865"/>
            <a:ext cx="43480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FF0000"/>
                </a:solidFill>
                <a:latin typeface="Helvetica" pitchFamily="2" charset="0"/>
              </a:rPr>
              <a:t>Python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Helvetica" pitchFamily="2" charset="0"/>
              </a:rPr>
              <a:t>C++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Helvetica" pitchFamily="2" charset="0"/>
              </a:rPr>
              <a:t>Physics</a:t>
            </a:r>
            <a:r>
              <a:rPr lang="zh-CN" altLang="en-US" sz="2400" b="1" i="1" dirty="0">
                <a:latin typeface="Helvetica" pitchFamily="2" charset="0"/>
              </a:rPr>
              <a:t> </a:t>
            </a:r>
            <a:r>
              <a:rPr lang="en-US" altLang="zh-CN" sz="2400" b="1" i="1" dirty="0">
                <a:latin typeface="Helvetica" pitchFamily="2" charset="0"/>
              </a:rPr>
              <a:t>s</a:t>
            </a:r>
            <a:r>
              <a:rPr lang="en-US" sz="2400" b="1" i="1" dirty="0">
                <a:latin typeface="Helvetica" pitchFamily="2" charset="0"/>
              </a:rPr>
              <a:t>imulator</a:t>
            </a:r>
            <a:r>
              <a:rPr lang="en-US" altLang="zh-CN" sz="2400" b="1" i="1" dirty="0">
                <a:latin typeface="Helvetica" pitchFamily="2" charset="0"/>
              </a:rPr>
              <a:t>s</a:t>
            </a:r>
            <a:endParaRPr lang="en-US" sz="2400" b="1" i="1" dirty="0">
              <a:latin typeface="Helvetica" pitchFamily="2" charset="0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b="1" i="1" dirty="0">
                <a:latin typeface="Helvetica" pitchFamily="2" charset="0"/>
              </a:rPr>
              <a:t>Hardware</a:t>
            </a:r>
            <a:r>
              <a:rPr lang="zh-CN" altLang="en-US" sz="2400" b="1" i="1" dirty="0">
                <a:latin typeface="Helvetica" pitchFamily="2" charset="0"/>
              </a:rPr>
              <a:t> </a:t>
            </a:r>
            <a:r>
              <a:rPr lang="en-US" altLang="zh-CN" sz="2400" b="1" i="1" dirty="0">
                <a:latin typeface="Helvetica" pitchFamily="2" charset="0"/>
              </a:rPr>
              <a:t>programming</a:t>
            </a:r>
            <a:endParaRPr lang="en-US" sz="24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150" dirty="0">
                <a:latin typeface="Helvetica" pitchFamily="2" charset="0"/>
                <a:ea typeface="HEITI TC MEDIUM" pitchFamily="2" charset="-128"/>
              </a:rPr>
              <a:t>What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will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sz="4000" b="1" spc="-150" dirty="0">
                <a:latin typeface="Helvetica" pitchFamily="2" charset="0"/>
                <a:ea typeface="HEITI TC MEDIUM" pitchFamily="2" charset="-128"/>
              </a:rPr>
              <a:t>this course cover?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CFE8F-3043-68B8-1DF0-75000194AA2D}"/>
              </a:ext>
            </a:extLst>
          </p:cNvPr>
          <p:cNvSpPr txBox="1"/>
          <p:nvPr/>
        </p:nvSpPr>
        <p:spPr>
          <a:xfrm>
            <a:off x="1094873" y="1115811"/>
            <a:ext cx="7356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Robots! Particularly</a:t>
            </a:r>
            <a:r>
              <a:rPr lang="en-US" altLang="zh-CN" sz="2800" dirty="0">
                <a:effectLst/>
                <a:latin typeface="Helvetica" pitchFamily="2" charset="0"/>
              </a:rPr>
              <a:t>,</a:t>
            </a:r>
            <a:r>
              <a:rPr lang="en-US" sz="2800" dirty="0">
                <a:effectLst/>
                <a:latin typeface="Helvetica" pitchFamily="2" charset="0"/>
              </a:rPr>
              <a:t> manipulators</a:t>
            </a:r>
            <a:r>
              <a:rPr lang="en-US" altLang="zh-CN" sz="2800" dirty="0">
                <a:effectLst/>
                <a:latin typeface="Helvetica" pitchFamily="2" charset="0"/>
              </a:rPr>
              <a:t>!</a:t>
            </a:r>
            <a:endParaRPr lang="en-US" sz="2800" dirty="0">
              <a:effectLst/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F628B-9B99-476A-E719-FB5E31BC3152}"/>
              </a:ext>
            </a:extLst>
          </p:cNvPr>
          <p:cNvSpPr txBox="1"/>
          <p:nvPr/>
        </p:nvSpPr>
        <p:spPr>
          <a:xfrm>
            <a:off x="1094873" y="1730224"/>
            <a:ext cx="7356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List of topics: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51B13-18C9-5521-B674-0713BF78F7B0}"/>
              </a:ext>
            </a:extLst>
          </p:cNvPr>
          <p:cNvSpPr txBox="1"/>
          <p:nvPr/>
        </p:nvSpPr>
        <p:spPr>
          <a:xfrm>
            <a:off x="1742173" y="2439239"/>
            <a:ext cx="997177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Translation and rotation in 2D and 3D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Forward and </a:t>
            </a:r>
            <a:r>
              <a:rPr lang="en-US" altLang="zh-CN" sz="2400" dirty="0">
                <a:latin typeface="Helvetica" pitchFamily="2" charset="0"/>
              </a:rPr>
              <a:t>i</a:t>
            </a:r>
            <a:r>
              <a:rPr lang="en-US" sz="2400" dirty="0">
                <a:effectLst/>
                <a:latin typeface="Helvetica" pitchFamily="2" charset="0"/>
              </a:rPr>
              <a:t>nverse </a:t>
            </a:r>
            <a:r>
              <a:rPr lang="en-US" altLang="zh-CN" sz="2400" dirty="0">
                <a:latin typeface="Helvetica" pitchFamily="2" charset="0"/>
              </a:rPr>
              <a:t>k</a:t>
            </a:r>
            <a:r>
              <a:rPr lang="en-US" sz="2400" dirty="0">
                <a:effectLst/>
                <a:latin typeface="Helvetica" pitchFamily="2" charset="0"/>
              </a:rPr>
              <a:t>inematics for manipulators </a:t>
            </a:r>
            <a:endParaRPr lang="en-US" sz="2400" dirty="0">
              <a:latin typeface="Helvetica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Helvetica" pitchFamily="2" charset="0"/>
              </a:rPr>
              <a:t>Velocity kinematics </a:t>
            </a:r>
            <a:endParaRPr lang="en-US" sz="2400" dirty="0">
              <a:latin typeface="Helvetica" pitchFamily="2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Motion </a:t>
            </a:r>
            <a:r>
              <a:rPr lang="en-US" altLang="zh-CN" sz="2400" dirty="0">
                <a:latin typeface="Helvetica" pitchFamily="2" charset="0"/>
              </a:rPr>
              <a:t>&amp;</a:t>
            </a:r>
            <a:r>
              <a:rPr lang="en-US" sz="2400" dirty="0">
                <a:latin typeface="Helvetica" pitchFamily="2" charset="0"/>
              </a:rPr>
              <a:t> trajectory planning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Robot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ED244-09A7-AE49-E87F-CCE2791E4DA9}"/>
              </a:ext>
            </a:extLst>
          </p:cNvPr>
          <p:cNvSpPr txBox="1"/>
          <p:nvPr/>
        </p:nvSpPr>
        <p:spPr>
          <a:xfrm>
            <a:off x="864288" y="5742189"/>
            <a:ext cx="10943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  <a:latin typeface="Helvetica" pitchFamily="2" charset="0"/>
              </a:rPr>
              <a:t>We will use </a:t>
            </a:r>
            <a:r>
              <a:rPr lang="en-US" sz="2800" b="1" dirty="0">
                <a:effectLst/>
                <a:latin typeface="Helvetica" pitchFamily="2" charset="0"/>
              </a:rPr>
              <a:t>Python</a:t>
            </a:r>
            <a:r>
              <a:rPr lang="en-US" altLang="zh-CN" sz="2800" b="1" dirty="0">
                <a:effectLst/>
                <a:latin typeface="Helvetica" pitchFamily="2" charset="0"/>
              </a:rPr>
              <a:t>/MATLAB</a:t>
            </a:r>
            <a:r>
              <a:rPr lang="en-US" sz="2800" dirty="0">
                <a:effectLst/>
                <a:latin typeface="Helvetica" pitchFamily="2" charset="0"/>
              </a:rPr>
              <a:t> to implement computation/simulation</a:t>
            </a:r>
            <a:r>
              <a:rPr lang="en-US" altLang="zh-CN" sz="2800" dirty="0">
                <a:effectLst/>
                <a:latin typeface="Helvetica" pitchFamily="2" charset="0"/>
              </a:rPr>
              <a:t>.</a:t>
            </a:r>
            <a:r>
              <a:rPr lang="en-US" sz="2800" dirty="0">
                <a:effectLst/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38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TAs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&amp;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Office hours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B816FF-B257-ED14-EE1A-70130BEBC58C}"/>
              </a:ext>
            </a:extLst>
          </p:cNvPr>
          <p:cNvSpPr txBox="1"/>
          <p:nvPr/>
        </p:nvSpPr>
        <p:spPr>
          <a:xfrm>
            <a:off x="1058780" y="1694611"/>
            <a:ext cx="8662736" cy="150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Helvetica" pitchFamily="2" charset="0"/>
              </a:rPr>
              <a:t>Our teaching assistant</a:t>
            </a:r>
            <a:r>
              <a:rPr lang="en-US" altLang="zh-CN" sz="2400" dirty="0">
                <a:latin typeface="Helvetica" pitchFamily="2" charset="0"/>
              </a:rPr>
              <a:t>:</a:t>
            </a: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Helvetica" pitchFamily="2" charset="0"/>
              </a:rPr>
              <a:t>Mukesh Ghimire</a:t>
            </a: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Email: </a:t>
            </a:r>
            <a:r>
              <a:rPr lang="en-US" altLang="zh-CN" sz="2200" dirty="0">
                <a:latin typeface="Helvetica" pitchFamily="2" charset="0"/>
                <a:hlinkClick r:id="rId3"/>
              </a:rPr>
              <a:t>mghimire@asu.edu</a:t>
            </a:r>
            <a:endParaRPr lang="en-US" altLang="zh-CN" sz="22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3B84E-1C63-5767-0976-6AC7F1AFD70C}"/>
              </a:ext>
            </a:extLst>
          </p:cNvPr>
          <p:cNvSpPr txBox="1"/>
          <p:nvPr/>
        </p:nvSpPr>
        <p:spPr>
          <a:xfrm>
            <a:off x="1058780" y="3557976"/>
            <a:ext cx="6856364" cy="150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>
                <a:latin typeface="Helvetica" pitchFamily="2" charset="0"/>
              </a:rPr>
              <a:t>Our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grader:</a:t>
            </a: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err="1">
                <a:latin typeface="Helvetica" pitchFamily="2" charset="0"/>
              </a:rPr>
              <a:t>Divya</a:t>
            </a:r>
            <a:r>
              <a:rPr lang="en-US" altLang="zh-CN" sz="2200" dirty="0">
                <a:latin typeface="Helvetica" pitchFamily="2" charset="0"/>
              </a:rPr>
              <a:t> Prakash</a:t>
            </a:r>
          </a:p>
          <a:p>
            <a:pPr marL="576263" indent="-4032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Email: </a:t>
            </a:r>
            <a:r>
              <a:rPr lang="en-US" sz="2200" dirty="0">
                <a:latin typeface="Helvetica" pitchFamily="2" charset="0"/>
                <a:hlinkClick r:id="rId4"/>
              </a:rPr>
              <a:t>divyaprakas@gmail.com</a:t>
            </a:r>
            <a:r>
              <a:rPr lang="en-US" sz="2200" dirty="0">
                <a:latin typeface="Helvetica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8910A-01C5-6ECC-E267-BB2EE030C06A}"/>
              </a:ext>
            </a:extLst>
          </p:cNvPr>
          <p:cNvSpPr txBox="1"/>
          <p:nvPr/>
        </p:nvSpPr>
        <p:spPr>
          <a:xfrm>
            <a:off x="6481009" y="1656192"/>
            <a:ext cx="4652211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2400" dirty="0">
                <a:latin typeface="Helvetica" pitchFamily="2" charset="0"/>
              </a:rPr>
              <a:t>Office Hour</a:t>
            </a:r>
            <a:r>
              <a:rPr lang="en-US" altLang="zh-CN" sz="2400" dirty="0">
                <a:latin typeface="Helvetica" pitchFamily="2" charset="0"/>
              </a:rPr>
              <a:t>:</a:t>
            </a:r>
            <a:endParaRPr lang="en-US" sz="2400" dirty="0">
              <a:latin typeface="Helvetica" pitchFamily="2" charset="0"/>
            </a:endParaRPr>
          </a:p>
          <a:p>
            <a:pPr marL="576263" indent="-403225">
              <a:spcBef>
                <a:spcPts val="1800"/>
              </a:spcBef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TA: Tuesday &amp; Thursday 2:00-3:00 PM @ TBD</a:t>
            </a:r>
          </a:p>
          <a:p>
            <a:pPr marL="576263" indent="-403225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Me: Wednesday 2:30 - 3:30 pm or by email appointment @ </a:t>
            </a:r>
            <a:r>
              <a:rPr lang="en-US" sz="2400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GWC 464</a:t>
            </a:r>
            <a:r>
              <a:rPr lang="zh-CN" altLang="en-US" sz="2400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2400" b="0" i="0" dirty="0">
                <a:solidFill>
                  <a:srgbClr val="191919"/>
                </a:solidFill>
                <a:effectLst/>
                <a:latin typeface="Arial" panose="020B0604020202020204" pitchFamily="34" charset="0"/>
              </a:rPr>
              <a:t>(temporary</a:t>
            </a:r>
            <a:r>
              <a:rPr lang="en-US" altLang="zh-CN" sz="2400" dirty="0">
                <a:solidFill>
                  <a:srgbClr val="191919"/>
                </a:solidFill>
                <a:latin typeface="Arial" panose="020B0604020202020204" pitchFamily="34" charset="0"/>
              </a:rPr>
              <a:t>)</a:t>
            </a:r>
            <a:endParaRPr lang="en-US" altLang="zh-CN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8D50645-2D4F-ED7E-AB9C-0339D5C0E4F3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Course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textbooks/notes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&amp;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logistics</a:t>
            </a:r>
            <a:endParaRPr lang="en-US" sz="4000" b="1" spc="-150" dirty="0">
              <a:latin typeface="Helvetica" pitchFamily="2" charset="0"/>
              <a:ea typeface="HEITI TC MEDIUM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0E3E5-76FA-66D7-503C-387604AB52EA}"/>
              </a:ext>
            </a:extLst>
          </p:cNvPr>
          <p:cNvSpPr txBox="1"/>
          <p:nvPr/>
        </p:nvSpPr>
        <p:spPr>
          <a:xfrm>
            <a:off x="4052236" y="29357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EDFE7-6011-F745-D288-3BEB727F4858}"/>
              </a:ext>
            </a:extLst>
          </p:cNvPr>
          <p:cNvSpPr txBox="1"/>
          <p:nvPr/>
        </p:nvSpPr>
        <p:spPr>
          <a:xfrm>
            <a:off x="597243" y="2227819"/>
            <a:ext cx="109975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3200" dirty="0">
                <a:latin typeface="Helvetica" pitchFamily="2" charset="0"/>
              </a:rPr>
              <a:t>See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details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in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the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syllabus: </a:t>
            </a:r>
            <a:r>
              <a:rPr lang="en-US" altLang="zh-CN" sz="3200" dirty="0">
                <a:latin typeface="Helvetica" pitchFamily="2" charset="0"/>
                <a:hlinkClick r:id="rId3"/>
              </a:rPr>
              <a:t>https://www.overleaf.com/read/zrxmggrfmhvn</a:t>
            </a:r>
            <a:r>
              <a:rPr lang="zh-CN" altLang="en-US" sz="3200" dirty="0">
                <a:latin typeface="Helvetica" pitchFamily="2" charset="0"/>
              </a:rPr>
              <a:t> </a:t>
            </a:r>
            <a:endParaRPr lang="en-US" altLang="zh-CN" sz="3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4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-150" dirty="0">
                <a:latin typeface="Helvetica" pitchFamily="2" charset="0"/>
                <a:ea typeface="HEITI TC MEDIUM" pitchFamily="2" charset="-128"/>
              </a:rPr>
              <a:t>What is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a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?</a:t>
            </a:r>
            <a:r>
              <a:rPr 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0B6D4-2A36-F985-7D1D-20E5711035E1}"/>
              </a:ext>
            </a:extLst>
          </p:cNvPr>
          <p:cNvSpPr txBox="1"/>
          <p:nvPr/>
        </p:nvSpPr>
        <p:spPr>
          <a:xfrm>
            <a:off x="932047" y="1340141"/>
            <a:ext cx="10327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A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machine— especially one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b="1" dirty="0">
                <a:latin typeface="Helvetica" pitchFamily="2" charset="0"/>
              </a:rPr>
              <a:t>programmable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by a computer — capable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of carrying out a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complex series of actions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b="1" dirty="0">
                <a:latin typeface="Helvetica" pitchFamily="2" charset="0"/>
              </a:rPr>
              <a:t>automatically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[Wikipedia</a:t>
            </a:r>
            <a:r>
              <a:rPr lang="en-US" altLang="zh-CN" sz="2400" dirty="0">
                <a:latin typeface="Helvetica" pitchFamily="2" charset="0"/>
              </a:rPr>
              <a:t>]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24B6B-B856-AB58-1FBE-68E317104D3D}"/>
              </a:ext>
            </a:extLst>
          </p:cNvPr>
          <p:cNvSpPr txBox="1"/>
          <p:nvPr/>
        </p:nvSpPr>
        <p:spPr>
          <a:xfrm>
            <a:off x="932047" y="2625443"/>
            <a:ext cx="10327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</a:rPr>
              <a:t>A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reprogrammable</a:t>
            </a:r>
            <a:r>
              <a:rPr lang="en-US" altLang="zh-CN" sz="2400" dirty="0">
                <a:latin typeface="Helvetica" pitchFamily="2" charset="0"/>
              </a:rPr>
              <a:t>, </a:t>
            </a:r>
            <a:r>
              <a:rPr lang="en-US" altLang="zh-CN" sz="2400" b="1" dirty="0">
                <a:latin typeface="Helvetica" pitchFamily="2" charset="0"/>
              </a:rPr>
              <a:t>multifunctional</a:t>
            </a:r>
            <a:r>
              <a:rPr lang="en-US" altLang="zh-CN" sz="2400" dirty="0">
                <a:latin typeface="Helvetica" pitchFamily="2" charset="0"/>
              </a:rPr>
              <a:t> manipulator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designed to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b="1" dirty="0">
                <a:latin typeface="Helvetica" pitchFamily="2" charset="0"/>
              </a:rPr>
              <a:t>move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material, parts, tools or specialized devices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through variable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programmed motions for the performance of a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variety of </a:t>
            </a:r>
            <a:r>
              <a:rPr lang="en-US" altLang="zh-CN" sz="2400" b="1" dirty="0">
                <a:latin typeface="Helvetica" pitchFamily="2" charset="0"/>
              </a:rPr>
              <a:t>tasks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[Robotics Industries Association]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71EF5-533A-A09A-EF60-8F34951EE2C6}"/>
              </a:ext>
            </a:extLst>
          </p:cNvPr>
          <p:cNvSpPr txBox="1"/>
          <p:nvPr/>
        </p:nvSpPr>
        <p:spPr>
          <a:xfrm>
            <a:off x="932047" y="4649408"/>
            <a:ext cx="10327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An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autonomous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machine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capable of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b="1" dirty="0">
                <a:latin typeface="Helvetica" pitchFamily="2" charset="0"/>
              </a:rPr>
              <a:t>sensing</a:t>
            </a:r>
            <a:r>
              <a:rPr lang="en-US" sz="2400" dirty="0">
                <a:latin typeface="Helvetica" pitchFamily="2" charset="0"/>
              </a:rPr>
              <a:t> its environment, carrying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out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b="1" dirty="0">
                <a:latin typeface="Helvetica" pitchFamily="2" charset="0"/>
              </a:rPr>
              <a:t>computations</a:t>
            </a:r>
            <a:r>
              <a:rPr lang="en-US" sz="2400" dirty="0">
                <a:latin typeface="Helvetica" pitchFamily="2" charset="0"/>
              </a:rPr>
              <a:t> to make decisions, and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performing </a:t>
            </a:r>
            <a:r>
              <a:rPr lang="en-US" sz="2400" b="1" dirty="0">
                <a:latin typeface="Helvetica" pitchFamily="2" charset="0"/>
              </a:rPr>
              <a:t>actions</a:t>
            </a:r>
            <a:r>
              <a:rPr lang="en-US" sz="2400" dirty="0">
                <a:latin typeface="Helvetica" pitchFamily="2" charset="0"/>
              </a:rPr>
              <a:t> in the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real world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[https://</a:t>
            </a:r>
            <a:r>
              <a:rPr lang="en-US" altLang="zh-CN" sz="2400" dirty="0" err="1">
                <a:latin typeface="Helvetica" pitchFamily="2" charset="0"/>
              </a:rPr>
              <a:t>robots.ieee.org</a:t>
            </a:r>
            <a:r>
              <a:rPr lang="en-US" altLang="zh-CN" sz="2400" dirty="0">
                <a:latin typeface="Helvetica" pitchFamily="2" charset="0"/>
              </a:rPr>
              <a:t>/learn/]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314D144-D615-F720-BC4C-44727EC5FAE7}"/>
              </a:ext>
            </a:extLst>
          </p:cNvPr>
          <p:cNvSpPr txBox="1"/>
          <p:nvPr/>
        </p:nvSpPr>
        <p:spPr>
          <a:xfrm>
            <a:off x="0" y="20866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Are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those</a:t>
            </a:r>
            <a:r>
              <a:rPr lang="zh-CN" alt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  <a:r>
              <a:rPr lang="en-US" altLang="zh-CN" sz="4000" b="1" spc="-150" dirty="0">
                <a:latin typeface="Helvetica" pitchFamily="2" charset="0"/>
                <a:ea typeface="HEITI TC MEDIUM" pitchFamily="2" charset="-128"/>
              </a:rPr>
              <a:t>robots?</a:t>
            </a:r>
            <a:r>
              <a:rPr lang="en-US" sz="4000" b="1" spc="-150" dirty="0">
                <a:latin typeface="Helvetica" pitchFamily="2" charset="0"/>
                <a:ea typeface="HEITI TC MEDIUM" pitchFamily="2" charset="-128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6A628C-CDEC-3ED5-EF5E-DFFF3594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713" y="1165401"/>
            <a:ext cx="1825150" cy="2501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D7C5E7-8AFB-638D-F1EE-6396EF230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750"/>
          <a:stretch/>
        </p:blipFill>
        <p:spPr>
          <a:xfrm>
            <a:off x="6103790" y="1165401"/>
            <a:ext cx="2058434" cy="2499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A4285-055A-D111-AB79-67A01F09E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62" y="990788"/>
            <a:ext cx="2467276" cy="2850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1FC70-2F39-AC33-4F7D-84DFB813158D}"/>
              </a:ext>
            </a:extLst>
          </p:cNvPr>
          <p:cNvSpPr txBox="1"/>
          <p:nvPr/>
        </p:nvSpPr>
        <p:spPr>
          <a:xfrm>
            <a:off x="494270" y="3989586"/>
            <a:ext cx="11170508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  <a:cs typeface="GillSans" panose="020B0502020104020203" pitchFamily="34" charset="-79"/>
              </a:rPr>
              <a:t>This</a:t>
            </a:r>
            <a:r>
              <a:rPr lang="zh-CN" altLang="en-US" sz="2400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dirty="0">
                <a:latin typeface="Helvetica" pitchFamily="2" charset="0"/>
                <a:cs typeface="GillSans" panose="020B0502020104020203" pitchFamily="34" charset="-79"/>
              </a:rPr>
              <a:t>is</a:t>
            </a:r>
            <a:r>
              <a:rPr lang="zh-CN" altLang="en-US" sz="2400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dirty="0">
                <a:latin typeface="Helvetica" pitchFamily="2" charset="0"/>
                <a:cs typeface="GillSans" panose="020B0502020104020203" pitchFamily="34" charset="-79"/>
              </a:rPr>
              <a:t>a</a:t>
            </a:r>
            <a:r>
              <a:rPr lang="zh-CN" altLang="en-US" sz="2400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dirty="0">
                <a:latin typeface="Helvetica" pitchFamily="2" charset="0"/>
                <a:cs typeface="GillSans" panose="020B0502020104020203" pitchFamily="34" charset="-79"/>
              </a:rPr>
              <a:t>discussion</a:t>
            </a:r>
            <a:r>
              <a:rPr lang="zh-CN" altLang="en-US" sz="2400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dirty="0">
                <a:latin typeface="Helvetica" pitchFamily="2" charset="0"/>
                <a:cs typeface="GillSans" panose="020B0502020104020203" pitchFamily="34" charset="-79"/>
              </a:rPr>
              <a:t>article:</a:t>
            </a:r>
            <a:r>
              <a:rPr lang="zh-CN" altLang="en-US" sz="2400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dirty="0">
                <a:latin typeface="Helvetica" pitchFamily="2" charset="0"/>
                <a:cs typeface="GillSans" panose="020B0502020104020203" pitchFamily="34" charset="-79"/>
                <a:hlinkClick r:id="rId6"/>
              </a:rPr>
              <a:t>https://www.wired.com/story/what-is-a-robot/</a:t>
            </a:r>
            <a:endParaRPr lang="en-US" altLang="zh-CN" sz="2400" dirty="0">
              <a:latin typeface="Helvetica" pitchFamily="2" charset="0"/>
              <a:cs typeface="GillSans" panose="020B0502020104020203" pitchFamily="34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Helvetica" pitchFamily="2" charset="0"/>
                <a:cs typeface="GillSans" panose="020B0502020104020203" pitchFamily="34" charset="-79"/>
              </a:rPr>
              <a:t>Lack of universally acceptable definition means</a:t>
            </a:r>
            <a:r>
              <a:rPr lang="zh-CN" altLang="en-US" sz="2400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dirty="0">
                <a:latin typeface="Helvetica" pitchFamily="2" charset="0"/>
                <a:cs typeface="GillSans" panose="020B0502020104020203" pitchFamily="34" charset="-79"/>
              </a:rPr>
              <a:t>that</a:t>
            </a:r>
            <a:r>
              <a:rPr lang="zh-CN" altLang="en-US" sz="2400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dirty="0">
                <a:latin typeface="Helvetica" pitchFamily="2" charset="0"/>
                <a:cs typeface="GillSans" panose="020B0502020104020203" pitchFamily="34" charset="-79"/>
              </a:rPr>
              <a:t>there</a:t>
            </a:r>
            <a:r>
              <a:rPr lang="zh-CN" altLang="en-US" sz="2400" b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dirty="0">
                <a:latin typeface="Helvetica" pitchFamily="2" charset="0"/>
                <a:cs typeface="GillSans" panose="020B0502020104020203" pitchFamily="34" charset="-79"/>
              </a:rPr>
              <a:t>could</a:t>
            </a:r>
            <a:r>
              <a:rPr lang="zh-CN" altLang="en-US" sz="2400" b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dirty="0">
                <a:latin typeface="Helvetica" pitchFamily="2" charset="0"/>
                <a:cs typeface="GillSans" panose="020B0502020104020203" pitchFamily="34" charset="-79"/>
              </a:rPr>
              <a:t>be</a:t>
            </a:r>
            <a:r>
              <a:rPr lang="zh-CN" altLang="en-US" sz="2400" b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dirty="0">
                <a:latin typeface="Helvetica" pitchFamily="2" charset="0"/>
                <a:cs typeface="GillSans" panose="020B0502020104020203" pitchFamily="34" charset="-79"/>
              </a:rPr>
              <a:t>certain</a:t>
            </a:r>
            <a:r>
              <a:rPr lang="zh-CN" altLang="en-US" sz="2400" b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dirty="0">
                <a:latin typeface="Helvetica" pitchFamily="2" charset="0"/>
                <a:cs typeface="GillSans" panose="020B0502020104020203" pitchFamily="34" charset="-79"/>
              </a:rPr>
              <a:t>level</a:t>
            </a:r>
            <a:r>
              <a:rPr lang="zh-CN" altLang="en-US" sz="2400" b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dirty="0">
                <a:latin typeface="Helvetica" pitchFamily="2" charset="0"/>
                <a:cs typeface="GillSans" panose="020B0502020104020203" pitchFamily="34" charset="-79"/>
              </a:rPr>
              <a:t>of</a:t>
            </a:r>
            <a:r>
              <a:rPr lang="zh-CN" altLang="en-US" sz="2400" b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dirty="0" err="1">
                <a:latin typeface="Helvetica" pitchFamily="2" charset="0"/>
                <a:cs typeface="GillSans" panose="020B0502020104020203" pitchFamily="34" charset="-79"/>
              </a:rPr>
              <a:t>roboticity</a:t>
            </a:r>
            <a:r>
              <a:rPr lang="en-US" altLang="zh-CN" sz="2400" b="1" dirty="0">
                <a:latin typeface="Helvetica" pitchFamily="2" charset="0"/>
                <a:cs typeface="GillSans" panose="020B0502020104020203" pitchFamily="34" charset="-79"/>
              </a:rPr>
              <a:t>:</a:t>
            </a:r>
            <a:r>
              <a:rPr lang="zh-CN" altLang="en-US" sz="2400" b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i="1" dirty="0">
                <a:latin typeface="Helvetica" pitchFamily="2" charset="0"/>
                <a:cs typeface="GillSans" panose="020B0502020104020203" pitchFamily="34" charset="-79"/>
              </a:rPr>
              <a:t>physical</a:t>
            </a:r>
            <a:r>
              <a:rPr lang="zh-CN" altLang="en-US" sz="2400" b="1" i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i="1" dirty="0">
                <a:latin typeface="Helvetica" pitchFamily="2" charset="0"/>
                <a:cs typeface="GillSans" panose="020B0502020104020203" pitchFamily="34" charset="-79"/>
              </a:rPr>
              <a:t>embodiment,</a:t>
            </a:r>
            <a:r>
              <a:rPr lang="zh-CN" altLang="en-US" sz="2400" b="1" i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i="1" dirty="0">
                <a:latin typeface="Helvetica" pitchFamily="2" charset="0"/>
                <a:cs typeface="GillSans" panose="020B0502020104020203" pitchFamily="34" charset="-79"/>
              </a:rPr>
              <a:t>autonomy,</a:t>
            </a:r>
            <a:r>
              <a:rPr lang="zh-CN" altLang="en-US" sz="2400" b="1" i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i="1" dirty="0">
                <a:latin typeface="Helvetica" pitchFamily="2" charset="0"/>
                <a:cs typeface="GillSans" panose="020B0502020104020203" pitchFamily="34" charset="-79"/>
              </a:rPr>
              <a:t>complexity,</a:t>
            </a:r>
            <a:r>
              <a:rPr lang="zh-CN" altLang="en-US" sz="2400" b="1" i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r>
              <a:rPr lang="en-US" altLang="zh-CN" sz="2400" b="1" i="1" dirty="0">
                <a:latin typeface="Helvetica" pitchFamily="2" charset="0"/>
                <a:cs typeface="GillSans" panose="020B0502020104020203" pitchFamily="34" charset="-79"/>
              </a:rPr>
              <a:t>programmability….</a:t>
            </a:r>
            <a:r>
              <a:rPr lang="zh-CN" altLang="en-US" sz="2400" b="1" dirty="0">
                <a:latin typeface="Helvetica" pitchFamily="2" charset="0"/>
                <a:cs typeface="GillSans" panose="020B0502020104020203" pitchFamily="34" charset="-79"/>
              </a:rPr>
              <a:t> </a:t>
            </a:r>
            <a:endParaRPr lang="en-US" sz="2400" b="1" dirty="0">
              <a:effectLst/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E723CA-F2CB-32AE-D50F-919D19730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151" y="1165402"/>
            <a:ext cx="1992670" cy="24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3"/>
    </mc:Choice>
    <mc:Fallback xmlns="">
      <p:transition spd="slow" advTm="14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14757</TotalTime>
  <Words>1072</Words>
  <Application>Microsoft Macintosh PowerPoint</Application>
  <PresentationFormat>Widescreen</PresentationFormat>
  <Paragraphs>208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Heiti TC Medium</vt:lpstr>
      <vt:lpstr>Arial</vt:lpstr>
      <vt:lpstr>Calibri</vt:lpstr>
      <vt:lpstr>Calibri Light</vt:lpstr>
      <vt:lpstr>Georgia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Jin, Wanxin</dc:creator>
  <cp:lastModifiedBy>Jin, Wanxin</cp:lastModifiedBy>
  <cp:revision>731</cp:revision>
  <dcterms:created xsi:type="dcterms:W3CDTF">2023-01-04T02:56:08Z</dcterms:created>
  <dcterms:modified xsi:type="dcterms:W3CDTF">2023-08-17T15:22:31Z</dcterms:modified>
</cp:coreProperties>
</file>